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56"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9" r:id="rId38"/>
    <p:sldId id="298" r:id="rId39"/>
    <p:sldId id="300" r:id="rId40"/>
    <p:sldId id="301" r:id="rId41"/>
    <p:sldId id="302" r:id="rId42"/>
    <p:sldId id="303" r:id="rId43"/>
    <p:sldId id="304" r:id="rId44"/>
    <p:sldId id="305" r:id="rId45"/>
    <p:sldId id="306" r:id="rId46"/>
    <p:sldId id="307" r:id="rId47"/>
    <p:sldId id="309" r:id="rId48"/>
    <p:sldId id="308"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8" r:id="rId65"/>
    <p:sldId id="330" r:id="rId66"/>
    <p:sldId id="329" r:id="rId67"/>
    <p:sldId id="331" r:id="rId68"/>
    <p:sldId id="332" r:id="rId69"/>
    <p:sldId id="327" r:id="rId70"/>
    <p:sldId id="325" r:id="rId71"/>
    <p:sldId id="326" r:id="rId72"/>
    <p:sldId id="333" r:id="rId73"/>
    <p:sldId id="334" r:id="rId74"/>
    <p:sldId id="335" r:id="rId75"/>
    <p:sldId id="337" r:id="rId76"/>
    <p:sldId id="339" r:id="rId77"/>
    <p:sldId id="341" r:id="rId78"/>
    <p:sldId id="342" r:id="rId7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63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63" d="100"/>
          <a:sy n="63" d="100"/>
        </p:scale>
        <p:origin x="93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476562-935F-4EE2-BD98-1027C495628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9E8F1906-15A1-4AA1-951F-D1CCD08B61F8}"/>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BF50AA6-C99B-41B9-8197-1A798366E792}"/>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5" name="Marcador de pie de página 4">
            <a:extLst>
              <a:ext uri="{FF2B5EF4-FFF2-40B4-BE49-F238E27FC236}">
                <a16:creationId xmlns:a16="http://schemas.microsoft.com/office/drawing/2014/main" id="{7607830C-6766-487C-B2DB-DB4DE7A1FB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DB4946AE-9A10-4A57-872B-75F1694B0A1E}"/>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524915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61A949-51DB-458B-BE19-966183B227A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0638D53-970E-46C3-9B67-F1E74E261149}"/>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A3302CE-EF66-4A00-A93B-2B2725155D59}"/>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5" name="Marcador de pie de página 4">
            <a:extLst>
              <a:ext uri="{FF2B5EF4-FFF2-40B4-BE49-F238E27FC236}">
                <a16:creationId xmlns:a16="http://schemas.microsoft.com/office/drawing/2014/main" id="{CC14C0D7-3FD0-445E-A922-C2AD77124E6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09B61CF-5481-47FB-A36F-F80F1B28CCC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570615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6E589C-FB7C-47EA-88BC-62DC4719ABBD}"/>
              </a:ext>
            </a:extLst>
          </p:cNvPr>
          <p:cNvSpPr>
            <a:spLocks noGrp="1"/>
          </p:cNvSpPr>
          <p:nvPr>
            <p:ph type="title" orient="vert"/>
          </p:nvPr>
        </p:nvSpPr>
        <p:spPr>
          <a:xfrm>
            <a:off x="8724899"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E4D7DD29-0E2D-4190-B805-232A98885BFF}"/>
              </a:ext>
            </a:extLst>
          </p:cNvPr>
          <p:cNvSpPr>
            <a:spLocks noGrp="1"/>
          </p:cNvSpPr>
          <p:nvPr>
            <p:ph type="body" orient="vert" idx="1"/>
          </p:nvPr>
        </p:nvSpPr>
        <p:spPr>
          <a:xfrm>
            <a:off x="838199"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374D11D-5B99-4B4B-B13C-4E7876C44689}"/>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5" name="Marcador de pie de página 4">
            <a:extLst>
              <a:ext uri="{FF2B5EF4-FFF2-40B4-BE49-F238E27FC236}">
                <a16:creationId xmlns:a16="http://schemas.microsoft.com/office/drawing/2014/main" id="{B42D2111-0DC4-4A7B-B00D-B7B4B046A60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C79D5A8-00FE-4C0F-BFC6-ECC6D22A9AB7}"/>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21481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6DEF8F-DBBB-4FE7-B79F-945C50051C3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46D1265-0765-41E4-90EF-5912A6F8C6D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8110753-166A-44EF-BC13-89959ACBEA8A}"/>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5" name="Marcador de pie de página 4">
            <a:extLst>
              <a:ext uri="{FF2B5EF4-FFF2-40B4-BE49-F238E27FC236}">
                <a16:creationId xmlns:a16="http://schemas.microsoft.com/office/drawing/2014/main" id="{3A124FF2-7D83-4409-8D16-23C32CC0647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535AEE6-6956-4DFB-8EDA-37E3A1C72825}"/>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827994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881B9-4F38-4940-AD8E-2140CD7756DB}"/>
              </a:ext>
            </a:extLst>
          </p:cNvPr>
          <p:cNvSpPr>
            <a:spLocks noGrp="1"/>
          </p:cNvSpPr>
          <p:nvPr>
            <p:ph type="title"/>
          </p:nvPr>
        </p:nvSpPr>
        <p:spPr>
          <a:xfrm>
            <a:off x="831852"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A4A15-8F60-4B51-9E27-5873F1305F4E}"/>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CE303EDE-0137-4B42-9934-0D240BAB0C8B}"/>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5" name="Marcador de pie de página 4">
            <a:extLst>
              <a:ext uri="{FF2B5EF4-FFF2-40B4-BE49-F238E27FC236}">
                <a16:creationId xmlns:a16="http://schemas.microsoft.com/office/drawing/2014/main" id="{5C1B3F56-42FC-47C6-9EF7-87B614599A3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8BA5923-D68D-45A2-B76A-6A26A105E8CF}"/>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2677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16276D-67C0-407B-9BDB-B9A81DF8AAC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B695A0-511E-4ED4-9067-4244E688D429}"/>
              </a:ext>
            </a:extLst>
          </p:cNvPr>
          <p:cNvSpPr>
            <a:spLocks noGrp="1"/>
          </p:cNvSpPr>
          <p:nvPr>
            <p:ph sz="half" idx="1"/>
          </p:nvPr>
        </p:nvSpPr>
        <p:spPr>
          <a:xfrm>
            <a:off x="838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C837622-21D6-4C93-828E-A45F88E0E8E7}"/>
              </a:ext>
            </a:extLst>
          </p:cNvPr>
          <p:cNvSpPr>
            <a:spLocks noGrp="1"/>
          </p:cNvSpPr>
          <p:nvPr>
            <p:ph sz="half" idx="2"/>
          </p:nvPr>
        </p:nvSpPr>
        <p:spPr>
          <a:xfrm>
            <a:off x="6172201"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7716768-95DF-49EF-BBF5-931EC3F6918F}"/>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6" name="Marcador de pie de página 5">
            <a:extLst>
              <a:ext uri="{FF2B5EF4-FFF2-40B4-BE49-F238E27FC236}">
                <a16:creationId xmlns:a16="http://schemas.microsoft.com/office/drawing/2014/main" id="{8AD4F277-8116-407B-98A7-FC2EE45CC1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E852A0B-D5BB-4F81-8C49-C1B088FFA594}"/>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177286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706FF0-3A31-44E2-953B-0BA7A5F9B17E}"/>
              </a:ext>
            </a:extLst>
          </p:cNvPr>
          <p:cNvSpPr>
            <a:spLocks noGrp="1"/>
          </p:cNvSpPr>
          <p:nvPr>
            <p:ph type="title"/>
          </p:nvPr>
        </p:nvSpPr>
        <p:spPr>
          <a:xfrm>
            <a:off x="839789"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9F69334E-D6FE-463E-B968-0A319E2E0FD7}"/>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6923F67D-454D-4ED4-B945-11126A6334D6}"/>
              </a:ext>
            </a:extLst>
          </p:cNvPr>
          <p:cNvSpPr>
            <a:spLocks noGrp="1"/>
          </p:cNvSpPr>
          <p:nvPr>
            <p:ph sz="half" idx="2"/>
          </p:nvPr>
        </p:nvSpPr>
        <p:spPr>
          <a:xfrm>
            <a:off x="839789" y="2505076"/>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616655F8-6B87-4E3F-945C-1D53D8F069E9}"/>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55D39EA1-86D9-4D99-9C00-921A3084200C}"/>
              </a:ext>
            </a:extLst>
          </p:cNvPr>
          <p:cNvSpPr>
            <a:spLocks noGrp="1"/>
          </p:cNvSpPr>
          <p:nvPr>
            <p:ph sz="quarter" idx="4"/>
          </p:nvPr>
        </p:nvSpPr>
        <p:spPr>
          <a:xfrm>
            <a:off x="6172202" y="2505076"/>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2C43895A-CDE1-42FC-BA54-5DB6D66907A4}"/>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8" name="Marcador de pie de página 7">
            <a:extLst>
              <a:ext uri="{FF2B5EF4-FFF2-40B4-BE49-F238E27FC236}">
                <a16:creationId xmlns:a16="http://schemas.microsoft.com/office/drawing/2014/main" id="{A69D43CD-6200-43BD-85BC-0208F09AAE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BE8F0DBF-C22A-4E31-9D88-9766559D685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13043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4CAD1-B4EF-48D2-B673-90252C0E8E5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AD9A5B10-FD87-4919-B542-0BBFBEBD07C2}"/>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4" name="Marcador de pie de página 3">
            <a:extLst>
              <a:ext uri="{FF2B5EF4-FFF2-40B4-BE49-F238E27FC236}">
                <a16:creationId xmlns:a16="http://schemas.microsoft.com/office/drawing/2014/main" id="{B963A07E-4265-4F16-86DD-1B6A4BD57867}"/>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CCDEFE82-EA9C-4E94-A092-902E012F6CDB}"/>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2252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3348599-06DF-4936-8574-0BD075A8470B}"/>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3" name="Marcador de pie de página 2">
            <a:extLst>
              <a:ext uri="{FF2B5EF4-FFF2-40B4-BE49-F238E27FC236}">
                <a16:creationId xmlns:a16="http://schemas.microsoft.com/office/drawing/2014/main" id="{D1208268-3A07-4DA2-AE27-6F96E01BE90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827FD81-A5C0-4F23-986C-1BCF90BB4282}"/>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156526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0AC5BE-06A0-441D-9F94-8876B6B76F93}"/>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F87F4D7-D2D3-46B2-98E4-47902AC5C6D1}"/>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F81293F4-E986-445E-BE9D-FD290257CD0B}"/>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E3BF7854-4E05-4F13-8DFB-1C7CD0541BCF}"/>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6" name="Marcador de pie de página 5">
            <a:extLst>
              <a:ext uri="{FF2B5EF4-FFF2-40B4-BE49-F238E27FC236}">
                <a16:creationId xmlns:a16="http://schemas.microsoft.com/office/drawing/2014/main" id="{DBAF9208-2BC0-4A49-AD60-B718C79F95F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D686FAC-944F-4C4F-9F3D-FD982BCE6389}"/>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406049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7AD400-B67D-4F43-8571-0D1D6E54F012}"/>
              </a:ext>
            </a:extLst>
          </p:cNvPr>
          <p:cNvSpPr>
            <a:spLocks noGrp="1"/>
          </p:cNvSpPr>
          <p:nvPr>
            <p:ph type="title"/>
          </p:nvPr>
        </p:nvSpPr>
        <p:spPr>
          <a:xfrm>
            <a:off x="839790" y="457200"/>
            <a:ext cx="3932236"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79B024E5-80CB-4DD4-BCD6-C7174B2740F7}"/>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s-MX"/>
          </a:p>
        </p:txBody>
      </p:sp>
      <p:sp>
        <p:nvSpPr>
          <p:cNvPr id="4" name="Marcador de texto 3">
            <a:extLst>
              <a:ext uri="{FF2B5EF4-FFF2-40B4-BE49-F238E27FC236}">
                <a16:creationId xmlns:a16="http://schemas.microsoft.com/office/drawing/2014/main" id="{7580D4E7-A872-48F8-917A-DA0BFFE7F7F1}"/>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s-ES"/>
              <a:t>Editar los estilos de texto del patrón</a:t>
            </a:r>
          </a:p>
        </p:txBody>
      </p:sp>
      <p:sp>
        <p:nvSpPr>
          <p:cNvPr id="5" name="Marcador de fecha 4">
            <a:extLst>
              <a:ext uri="{FF2B5EF4-FFF2-40B4-BE49-F238E27FC236}">
                <a16:creationId xmlns:a16="http://schemas.microsoft.com/office/drawing/2014/main" id="{732FE5CD-DC1C-429D-A70F-FE3C440F37B2}"/>
              </a:ext>
            </a:extLst>
          </p:cNvPr>
          <p:cNvSpPr>
            <a:spLocks noGrp="1"/>
          </p:cNvSpPr>
          <p:nvPr>
            <p:ph type="dt" sz="half" idx="10"/>
          </p:nvPr>
        </p:nvSpPr>
        <p:spPr/>
        <p:txBody>
          <a:bodyPr/>
          <a:lstStyle/>
          <a:p>
            <a:fld id="{8D39E312-5004-46CA-AC92-27AC69B09F07}" type="datetimeFigureOut">
              <a:rPr lang="es-MX" smtClean="0"/>
              <a:t>04/03/2025</a:t>
            </a:fld>
            <a:endParaRPr lang="es-MX"/>
          </a:p>
        </p:txBody>
      </p:sp>
      <p:sp>
        <p:nvSpPr>
          <p:cNvPr id="6" name="Marcador de pie de página 5">
            <a:extLst>
              <a:ext uri="{FF2B5EF4-FFF2-40B4-BE49-F238E27FC236}">
                <a16:creationId xmlns:a16="http://schemas.microsoft.com/office/drawing/2014/main" id="{A28AC598-3DA1-47E7-92D9-171F68BF894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614114E-FE24-4508-BC1D-C94064FE52B1}"/>
              </a:ext>
            </a:extLst>
          </p:cNvPr>
          <p:cNvSpPr>
            <a:spLocks noGrp="1"/>
          </p:cNvSpPr>
          <p:nvPr>
            <p:ph type="sldNum" sz="quarter" idx="12"/>
          </p:nvPr>
        </p:nvSpPr>
        <p:spPr/>
        <p:txBody>
          <a:bodyPr/>
          <a:lstStyle/>
          <a:p>
            <a:fld id="{20EAAF33-739D-49FC-9E0F-7C803E03C013}" type="slidenum">
              <a:rPr lang="es-MX" smtClean="0"/>
              <a:t>‹Nº›</a:t>
            </a:fld>
            <a:endParaRPr lang="es-MX"/>
          </a:p>
        </p:txBody>
      </p:sp>
    </p:spTree>
    <p:extLst>
      <p:ext uri="{BB962C8B-B14F-4D97-AF65-F5344CB8AC3E}">
        <p14:creationId xmlns:p14="http://schemas.microsoft.com/office/powerpoint/2010/main" val="376462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1B41B33-72DE-4308-B997-BD7673879343}"/>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FA6C6B7-4171-43CC-AB73-D955BC583AD9}"/>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8C08890-C193-46A4-AAD1-5BCF29057968}"/>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9E312-5004-46CA-AC92-27AC69B09F07}" type="datetimeFigureOut">
              <a:rPr lang="es-MX" smtClean="0"/>
              <a:t>04/03/2025</a:t>
            </a:fld>
            <a:endParaRPr lang="es-MX"/>
          </a:p>
        </p:txBody>
      </p:sp>
      <p:sp>
        <p:nvSpPr>
          <p:cNvPr id="5" name="Marcador de pie de página 4">
            <a:extLst>
              <a:ext uri="{FF2B5EF4-FFF2-40B4-BE49-F238E27FC236}">
                <a16:creationId xmlns:a16="http://schemas.microsoft.com/office/drawing/2014/main" id="{508D982D-D3CB-473A-8268-83199769F77D}"/>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590B154-F755-4D0E-AF2B-115D617DFAB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AF33-739D-49FC-9E0F-7C803E03C013}" type="slidenum">
              <a:rPr lang="es-MX" smtClean="0"/>
              <a:t>‹Nº›</a:t>
            </a:fld>
            <a:endParaRPr lang="es-MX"/>
          </a:p>
        </p:txBody>
      </p:sp>
    </p:spTree>
    <p:extLst>
      <p:ext uri="{BB962C8B-B14F-4D97-AF65-F5344CB8AC3E}">
        <p14:creationId xmlns:p14="http://schemas.microsoft.com/office/powerpoint/2010/main" val="341354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MX"/>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2333BC5C-69BA-4578-B0B7-D0C6461FF654}"/>
              </a:ext>
            </a:extLst>
          </p:cNvPr>
          <p:cNvGrpSpPr/>
          <p:nvPr/>
        </p:nvGrpSpPr>
        <p:grpSpPr>
          <a:xfrm>
            <a:off x="607220" y="4114799"/>
            <a:ext cx="6321425" cy="2342116"/>
            <a:chOff x="607220" y="4114799"/>
            <a:chExt cx="6321425" cy="2342116"/>
          </a:xfrm>
        </p:grpSpPr>
        <p:sp>
          <p:nvSpPr>
            <p:cNvPr id="4" name="CuadroTexto 3">
              <a:extLst>
                <a:ext uri="{FF2B5EF4-FFF2-40B4-BE49-F238E27FC236}">
                  <a16:creationId xmlns:a16="http://schemas.microsoft.com/office/drawing/2014/main" id="{553B572A-F001-4F7A-B936-8568C88DE4A6}"/>
                </a:ext>
              </a:extLst>
            </p:cNvPr>
            <p:cNvSpPr txBox="1"/>
            <p:nvPr/>
          </p:nvSpPr>
          <p:spPr>
            <a:xfrm>
              <a:off x="821906" y="4501027"/>
              <a:ext cx="5837275" cy="1200329"/>
            </a:xfrm>
            <a:prstGeom prst="rect">
              <a:avLst/>
            </a:prstGeom>
            <a:noFill/>
          </p:spPr>
          <p:txBody>
            <a:bodyPr wrap="square" rtlCol="0">
              <a:spAutoFit/>
            </a:bodyPr>
            <a:lstStyle/>
            <a:p>
              <a:pPr algn="ctr" defTabSz="914411"/>
              <a:r>
                <a:rPr lang="es-MX" sz="3600" dirty="0">
                  <a:solidFill>
                    <a:prstClr val="white"/>
                  </a:solidFill>
                </a:rPr>
                <a:t>LISTADO DE SERVIDORES PÚBLICOS</a:t>
              </a:r>
            </a:p>
          </p:txBody>
        </p:sp>
        <p:sp>
          <p:nvSpPr>
            <p:cNvPr id="5" name="CuadroTexto 4">
              <a:extLst>
                <a:ext uri="{FF2B5EF4-FFF2-40B4-BE49-F238E27FC236}">
                  <a16:creationId xmlns:a16="http://schemas.microsoft.com/office/drawing/2014/main" id="{46D6BA79-1C85-4653-87D5-811FE6A623BF}"/>
                </a:ext>
              </a:extLst>
            </p:cNvPr>
            <p:cNvSpPr txBox="1"/>
            <p:nvPr/>
          </p:nvSpPr>
          <p:spPr>
            <a:xfrm>
              <a:off x="849690" y="5625918"/>
              <a:ext cx="5837275" cy="830997"/>
            </a:xfrm>
            <a:prstGeom prst="rect">
              <a:avLst/>
            </a:prstGeom>
            <a:noFill/>
          </p:spPr>
          <p:txBody>
            <a:bodyPr wrap="square" rtlCol="0">
              <a:spAutoFit/>
            </a:bodyPr>
            <a:lstStyle/>
            <a:p>
              <a:pPr algn="ctr" defTabSz="914411"/>
              <a:r>
                <a:rPr lang="es-MX" sz="4800" dirty="0">
                  <a:solidFill>
                    <a:prstClr val="white"/>
                  </a:solidFill>
                </a:rPr>
                <a:t>SANCIONADOS</a:t>
              </a:r>
            </a:p>
          </p:txBody>
        </p:sp>
        <p:cxnSp>
          <p:nvCxnSpPr>
            <p:cNvPr id="8" name="Conector recto 7">
              <a:extLst>
                <a:ext uri="{FF2B5EF4-FFF2-40B4-BE49-F238E27FC236}">
                  <a16:creationId xmlns:a16="http://schemas.microsoft.com/office/drawing/2014/main" id="{D1BD048C-B31D-4232-8C8D-A6D2735E1E29}"/>
                </a:ext>
              </a:extLst>
            </p:cNvPr>
            <p:cNvCxnSpPr>
              <a:cxnSpLocks/>
            </p:cNvCxnSpPr>
            <p:nvPr/>
          </p:nvCxnSpPr>
          <p:spPr>
            <a:xfrm>
              <a:off x="607220"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961F3F37-28FF-425C-BCA4-32FFF5158E6A}"/>
                </a:ext>
              </a:extLst>
            </p:cNvPr>
            <p:cNvCxnSpPr>
              <a:cxnSpLocks/>
            </p:cNvCxnSpPr>
            <p:nvPr/>
          </p:nvCxnSpPr>
          <p:spPr>
            <a:xfrm>
              <a:off x="607221" y="6087583"/>
              <a:ext cx="101056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7906C2B-D640-4A8D-9E02-FCD02ABE70C8}"/>
                </a:ext>
              </a:extLst>
            </p:cNvPr>
            <p:cNvCxnSpPr>
              <a:cxnSpLocks/>
            </p:cNvCxnSpPr>
            <p:nvPr/>
          </p:nvCxnSpPr>
          <p:spPr>
            <a:xfrm>
              <a:off x="635794" y="4114801"/>
              <a:ext cx="0" cy="1972782"/>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B6BEA18-9AEF-40EB-B1ED-A6CD5F1DFF97}"/>
                </a:ext>
              </a:extLst>
            </p:cNvPr>
            <p:cNvCxnSpPr>
              <a:cxnSpLocks/>
            </p:cNvCxnSpPr>
            <p:nvPr/>
          </p:nvCxnSpPr>
          <p:spPr>
            <a:xfrm flipH="1">
              <a:off x="4049713" y="4133850"/>
              <a:ext cx="2878932"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FB1B24AB-9E51-4697-A4B6-BCBC3EDCB0B2}"/>
                </a:ext>
              </a:extLst>
            </p:cNvPr>
            <p:cNvCxnSpPr>
              <a:cxnSpLocks/>
            </p:cNvCxnSpPr>
            <p:nvPr/>
          </p:nvCxnSpPr>
          <p:spPr>
            <a:xfrm flipH="1">
              <a:off x="5750169" y="6087583"/>
              <a:ext cx="1178475"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Conector recto 12">
              <a:extLst>
                <a:ext uri="{FF2B5EF4-FFF2-40B4-BE49-F238E27FC236}">
                  <a16:creationId xmlns:a16="http://schemas.microsoft.com/office/drawing/2014/main" id="{45FE9BDE-970B-491A-B221-553C959F4557}"/>
                </a:ext>
              </a:extLst>
            </p:cNvPr>
            <p:cNvCxnSpPr>
              <a:cxnSpLocks/>
            </p:cNvCxnSpPr>
            <p:nvPr/>
          </p:nvCxnSpPr>
          <p:spPr>
            <a:xfrm>
              <a:off x="6900860" y="4114799"/>
              <a:ext cx="0" cy="199787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4" name="Imagen 13">
            <a:extLst>
              <a:ext uri="{FF2B5EF4-FFF2-40B4-BE49-F238E27FC236}">
                <a16:creationId xmlns:a16="http://schemas.microsoft.com/office/drawing/2014/main" id="{A04DCAA8-D10D-4118-B323-111F9FEB69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9311" y="409985"/>
            <a:ext cx="3323054" cy="1141724"/>
          </a:xfrm>
          <a:prstGeom prst="rect">
            <a:avLst/>
          </a:prstGeom>
        </p:spPr>
      </p:pic>
    </p:spTree>
    <p:extLst>
      <p:ext uri="{BB962C8B-B14F-4D97-AF65-F5344CB8AC3E}">
        <p14:creationId xmlns:p14="http://schemas.microsoft.com/office/powerpoint/2010/main" val="361765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60864886"/>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Teresa De Jesús Hernández López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a:effectLst/>
                          <a:latin typeface="+mn-lt"/>
                          <a:ea typeface="Calibri" panose="020F0502020204030204" pitchFamily="34" charset="0"/>
                          <a:cs typeface="Times New Roman" panose="02020603050405020304" pitchFamily="18" charset="0"/>
                        </a:rPr>
                        <a:t>Amonestación Pública</a:t>
                      </a:r>
                      <a:endParaRPr lang="es-MX" sz="1400" noProof="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Pedro </a:t>
                      </a:r>
                      <a:r>
                        <a:rPr lang="es-MX" sz="1400" noProof="0" dirty="0" err="1">
                          <a:effectLst/>
                          <a:latin typeface="+mn-lt"/>
                          <a:ea typeface="Calibri" panose="020F0502020204030204" pitchFamily="34" charset="0"/>
                          <a:cs typeface="Times New Roman" panose="02020603050405020304" pitchFamily="18" charset="0"/>
                        </a:rPr>
                        <a:t>Huereca</a:t>
                      </a:r>
                      <a:r>
                        <a:rPr lang="en-US" sz="1400" dirty="0">
                          <a:effectLst/>
                          <a:latin typeface="+mn-lt"/>
                          <a:ea typeface="Calibri" panose="020F0502020204030204" pitchFamily="34" charset="0"/>
                          <a:cs typeface="Times New Roman" panose="02020603050405020304" pitchFamily="18" charset="0"/>
                        </a:rPr>
                        <a:t> Vela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EAFCFDE-48A5-31B9-56DC-A518AC9ABA0E}"/>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E781EC5F-51D8-CF59-E2F8-B48BC00E5918}"/>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AFEB2897-4088-A5F8-926C-651B065AD46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92667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72881531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Salas Del 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Evelio</a:t>
                      </a:r>
                      <a:r>
                        <a:rPr lang="en-US" sz="1400" dirty="0">
                          <a:effectLst/>
                          <a:latin typeface="+mn-lt"/>
                          <a:ea typeface="Calibri" panose="020F0502020204030204" pitchFamily="34" charset="0"/>
                          <a:cs typeface="Times New Roman" panose="02020603050405020304" pitchFamily="18" charset="0"/>
                        </a:rPr>
                        <a:t> </a:t>
                      </a:r>
                      <a:r>
                        <a:rPr lang="es-MX" sz="1400" noProof="0" dirty="0">
                          <a:effectLst/>
                          <a:latin typeface="+mn-lt"/>
                          <a:ea typeface="Calibri" panose="020F0502020204030204" pitchFamily="34" charset="0"/>
                          <a:cs typeface="Times New Roman" panose="02020603050405020304" pitchFamily="18" charset="0"/>
                        </a:rPr>
                        <a:t>Fabela</a:t>
                      </a:r>
                      <a:r>
                        <a:rPr lang="en-US" sz="1400" dirty="0">
                          <a:effectLst/>
                          <a:latin typeface="+mn-lt"/>
                          <a:ea typeface="Calibri" panose="020F0502020204030204" pitchFamily="34" charset="0"/>
                          <a:cs typeface="Times New Roman" panose="02020603050405020304" pitchFamily="18" charset="0"/>
                        </a:rPr>
                        <a:t> Hern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a:t>
                      </a:r>
                    </a:p>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543032B2-B78B-BBA9-2E02-EB43774A2B9A}"/>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7C38486D-C721-B31A-D94C-B9537935634F}"/>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B16D5AAE-51FB-6807-EB00-BAA598ACE27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23841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48731125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Claribel Fern</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ndez</a:t>
                      </a:r>
                      <a:r>
                        <a:rPr lang="en-US" sz="1400" dirty="0">
                          <a:effectLst/>
                          <a:latin typeface="+mn-lt"/>
                          <a:ea typeface="Calibri" panose="020F0502020204030204" pitchFamily="34" charset="0"/>
                          <a:cs typeface="Times New Roman" panose="02020603050405020304" pitchFamily="18" charset="0"/>
                        </a:rPr>
                        <a:t> Rocha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María Antonia Ibarra Navarro</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endParaRPr lang="es-MX" sz="1400" dirty="0">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93A567D-6E86-3B4A-61BB-9B698053067F}"/>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27C6F9E0-808D-3BC5-592A-15E7CB0A0BC2}"/>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0589AC33-64D6-C011-12CD-F4285005021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6966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55790501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Olga Isabel Lira Montiel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Clara Acosta Peña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0D7F1AD-66CF-1FA2-25DF-43667CAF4EBB}"/>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92BE36FF-AC76-3619-9BC8-F97F90B00007}"/>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1706B726-4AC9-C9DC-3FBC-01AE33AC8BB6}"/>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246931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259242130"/>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Ma Del Carmen </a:t>
                      </a:r>
                      <a:r>
                        <a:rPr lang="es-MX" sz="1400" dirty="0" err="1">
                          <a:effectLst/>
                          <a:latin typeface="+mn-lt"/>
                          <a:ea typeface="Calibri" panose="020F0502020204030204" pitchFamily="34" charset="0"/>
                          <a:cs typeface="Times New Roman" panose="02020603050405020304" pitchFamily="18" charset="0"/>
                        </a:rPr>
                        <a:t>Oranday</a:t>
                      </a:r>
                      <a:r>
                        <a:rPr lang="es-MX" sz="1400" dirty="0">
                          <a:effectLst/>
                          <a:latin typeface="+mn-lt"/>
                          <a:ea typeface="Calibri" panose="020F0502020204030204" pitchFamily="34" charset="0"/>
                          <a:cs typeface="Times New Roman" panose="02020603050405020304" pitchFamily="18" charset="0"/>
                        </a:rPr>
                        <a:t> Aguirre</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err="1">
                          <a:effectLst/>
                          <a:latin typeface="+mn-lt"/>
                          <a:ea typeface="Calibri" panose="020F0502020204030204" pitchFamily="34" charset="0"/>
                          <a:cs typeface="Times New Roman" panose="02020603050405020304" pitchFamily="18" charset="0"/>
                        </a:rPr>
                        <a:t>Jes</a:t>
                      </a:r>
                      <a:r>
                        <a:rPr lang="es-MX" sz="1400" dirty="0">
                          <a:effectLst/>
                          <a:latin typeface="+mn-lt"/>
                          <a:ea typeface="Calibri" panose="020F0502020204030204" pitchFamily="34" charset="0"/>
                          <a:cs typeface="Times New Roman" panose="02020603050405020304" pitchFamily="18" charset="0"/>
                        </a:rPr>
                        <a:t>ú</a:t>
                      </a:r>
                      <a:r>
                        <a:rPr lang="en-US" sz="1400" dirty="0">
                          <a:effectLst/>
                          <a:latin typeface="+mn-lt"/>
                          <a:ea typeface="Calibri" panose="020F0502020204030204" pitchFamily="34" charset="0"/>
                          <a:cs typeface="Times New Roman" panose="02020603050405020304" pitchFamily="18" charset="0"/>
                        </a:rPr>
                        <a:t>s Pedro Pérez Muñoz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19897BB-93ED-AF28-32A8-CED4A6B86B13}"/>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FFABBCCA-F575-7518-84A7-0A5CBBB3A2EF}"/>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ADAF1CF3-EC18-FC59-FD2E-BBAAEE05A129}"/>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529047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28375537"/>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Pamela Lizbeth Elizondo Vazquez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Rosa Estela </a:t>
                      </a:r>
                      <a:r>
                        <a:rPr lang="es-MX" sz="1400" noProof="0" dirty="0">
                          <a:effectLst/>
                          <a:latin typeface="+mn-lt"/>
                          <a:ea typeface="Calibri" panose="020F0502020204030204" pitchFamily="34" charset="0"/>
                          <a:cs typeface="Times New Roman" panose="02020603050405020304" pitchFamily="18" charset="0"/>
                        </a:rPr>
                        <a:t>Santivañez</a:t>
                      </a:r>
                      <a:r>
                        <a:rPr lang="en-US" sz="1400" dirty="0">
                          <a:effectLst/>
                          <a:latin typeface="+mn-lt"/>
                          <a:ea typeface="Calibri" panose="020F0502020204030204" pitchFamily="34" charset="0"/>
                          <a:cs typeface="Times New Roman" panose="02020603050405020304" pitchFamily="18" charset="0"/>
                        </a:rPr>
                        <a:t> Perez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46881377-161F-85B3-0097-E16290144FB0}"/>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F60C9FE9-F429-1C03-2122-DF6A52900050}"/>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C7202A51-3F65-D5C3-4B00-36B1C018316E}"/>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66485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0443968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Juan Francisco </a:t>
                      </a:r>
                      <a:r>
                        <a:rPr lang="es-MX" sz="1400" noProof="0" dirty="0">
                          <a:effectLst/>
                          <a:latin typeface="+mn-lt"/>
                          <a:ea typeface="Calibri" panose="020F0502020204030204" pitchFamily="34" charset="0"/>
                          <a:cs typeface="Times New Roman" panose="02020603050405020304" pitchFamily="18" charset="0"/>
                        </a:rPr>
                        <a:t>González</a:t>
                      </a:r>
                      <a:r>
                        <a:rPr lang="en-US" sz="1400" dirty="0">
                          <a:effectLst/>
                          <a:latin typeface="+mn-lt"/>
                          <a:ea typeface="Calibri" panose="020F0502020204030204" pitchFamily="34" charset="0"/>
                          <a:cs typeface="Times New Roman" panose="02020603050405020304" pitchFamily="18" charset="0"/>
                        </a:rPr>
                        <a:t> Solís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Yudith</a:t>
                      </a:r>
                      <a:r>
                        <a:rPr lang="en-US" sz="1400" dirty="0">
                          <a:effectLst/>
                          <a:latin typeface="+mn-lt"/>
                          <a:ea typeface="Calibri" panose="020F0502020204030204" pitchFamily="34" charset="0"/>
                          <a:cs typeface="Times New Roman" panose="02020603050405020304" pitchFamily="18" charset="0"/>
                        </a:rPr>
                        <a:t> De Alba Rodríguez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D408364C-99F1-B89D-3BC6-9FA6FA94D689}"/>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178C3E77-C1B3-7CC4-EF94-A8C45925E7FA}"/>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68042722-2FA7-514A-F224-68CEAAFC31E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39192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816918113"/>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Thelma Yadira Garcia L</a:t>
                      </a:r>
                      <a:r>
                        <a:rPr lang="es-MX" sz="1400" dirty="0" err="1">
                          <a:effectLst/>
                          <a:latin typeface="+mn-lt"/>
                          <a:ea typeface="Calibri" panose="020F0502020204030204" pitchFamily="34" charset="0"/>
                          <a:cs typeface="Times New Roman" panose="02020603050405020304" pitchFamily="18" charset="0"/>
                        </a:rPr>
                        <a:t>ó</a:t>
                      </a:r>
                      <a:r>
                        <a:rPr lang="es-MX" sz="1400" noProof="0" dirty="0">
                          <a:effectLst/>
                          <a:latin typeface="+mn-lt"/>
                          <a:ea typeface="Calibri" panose="020F0502020204030204" pitchFamily="34" charset="0"/>
                          <a:cs typeface="Times New Roman" panose="02020603050405020304" pitchFamily="18" charset="0"/>
                        </a:rPr>
                        <a:t>pez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Rolando Gomez Ponce</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9829331C-4F3B-24C6-4C41-6478E75D4E76}"/>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A1FA0166-00F4-99E8-5CFC-EDA45DD521FE}"/>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8E9E36DD-2369-7630-257F-C7FDCBD6CD3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826265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819913508"/>
              </p:ext>
            </p:extLst>
          </p:nvPr>
        </p:nvGraphicFramePr>
        <p:xfrm>
          <a:off x="510895" y="1578881"/>
          <a:ext cx="11170210" cy="4204700"/>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Leslie Abigail Polanco García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Juan Alberto Vel</a:t>
                      </a:r>
                      <a:r>
                        <a:rPr lang="es-MX" sz="1400" dirty="0">
                          <a:effectLst/>
                          <a:latin typeface="+mn-lt"/>
                          <a:ea typeface="Calibri" panose="020F0502020204030204" pitchFamily="34" charset="0"/>
                          <a:cs typeface="Times New Roman" panose="02020603050405020304" pitchFamily="18" charset="0"/>
                        </a:rPr>
                        <a:t>á</a:t>
                      </a:r>
                      <a:r>
                        <a:rPr lang="es-MX" sz="1400" noProof="0" dirty="0" err="1">
                          <a:effectLst/>
                          <a:latin typeface="+mn-lt"/>
                          <a:ea typeface="Calibri" panose="020F0502020204030204" pitchFamily="34" charset="0"/>
                          <a:cs typeface="Times New Roman" panose="02020603050405020304" pitchFamily="18" charset="0"/>
                        </a:rPr>
                        <a:t>zquez</a:t>
                      </a:r>
                      <a:r>
                        <a:rPr lang="en-US" sz="1400" dirty="0">
                          <a:effectLst/>
                          <a:latin typeface="+mn-lt"/>
                          <a:ea typeface="Calibri" panose="020F0502020204030204" pitchFamily="34" charset="0"/>
                          <a:cs typeface="Times New Roman" panose="02020603050405020304" pitchFamily="18" charset="0"/>
                        </a:rPr>
                        <a:t> Esquivel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2C89251F-645B-563A-ADC3-0690D898BA4C}"/>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F9523683-CBF8-C067-22E3-E713246F1B6A}"/>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1CF31ABE-BB76-B4FB-451C-7F7E43699DB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9900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001510711"/>
              </p:ext>
            </p:extLst>
          </p:nvPr>
        </p:nvGraphicFramePr>
        <p:xfrm>
          <a:off x="510895" y="1578881"/>
          <a:ext cx="11170210" cy="4737546"/>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Oscar Javier Hern</a:t>
                      </a:r>
                      <a:r>
                        <a:rPr lang="es-MX" sz="1400" noProof="0" dirty="0" err="1">
                          <a:effectLst/>
                          <a:latin typeface="+mn-lt"/>
                          <a:ea typeface="Calibri" panose="020F0502020204030204" pitchFamily="34" charset="0"/>
                          <a:cs typeface="Times New Roman" panose="02020603050405020304" pitchFamily="18" charset="0"/>
                        </a:rPr>
                        <a:t>ández</a:t>
                      </a:r>
                      <a:r>
                        <a:rPr lang="en-US" sz="1400" dirty="0">
                          <a:effectLst/>
                          <a:latin typeface="+mn-lt"/>
                          <a:ea typeface="Calibri" panose="020F0502020204030204" pitchFamily="34" charset="0"/>
                          <a:cs typeface="Times New Roman" panose="02020603050405020304" pitchFamily="18" charset="0"/>
                        </a:rPr>
                        <a:t> Garcia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Elvia Edith Lira </a:t>
                      </a:r>
                      <a:r>
                        <a:rPr lang="es-MX" sz="1400" noProof="0" dirty="0">
                          <a:effectLst/>
                          <a:latin typeface="+mn-lt"/>
                          <a:ea typeface="Calibri" panose="020F0502020204030204" pitchFamily="34" charset="0"/>
                          <a:cs typeface="Times New Roman" panose="02020603050405020304" pitchFamily="18" charset="0"/>
                        </a:rPr>
                        <a:t>Carreó</a:t>
                      </a:r>
                      <a:r>
                        <a:rPr lang="en-US" sz="1400" dirty="0">
                          <a:effectLst/>
                          <a:latin typeface="+mn-lt"/>
                          <a:ea typeface="Calibri" panose="020F0502020204030204" pitchFamily="34" charset="0"/>
                          <a:cs typeface="Times New Roman" panose="02020603050405020304" pitchFamily="18" charset="0"/>
                        </a:rPr>
                        <a:t>n</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r h="1363354">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Diana Patricia Mijares De La Garza</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210918126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B71DAABC-BB33-F3AB-58B0-E2DB43D320AB}"/>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85026DB3-418C-81B4-595B-0A5E1E93005C}"/>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9A6B5F0C-A851-BB0C-79BF-659DDB81E265}"/>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604120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216346537"/>
              </p:ext>
            </p:extLst>
          </p:nvPr>
        </p:nvGraphicFramePr>
        <p:xfrm>
          <a:off x="532985" y="1698755"/>
          <a:ext cx="11126029" cy="490728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Flavio Fernando Zúñiga Aguirre</a:t>
                      </a:r>
                    </a:p>
                  </a:txBody>
                  <a:tcPr anchor="ctr">
                    <a:solidFill>
                      <a:schemeClr val="bg2"/>
                    </a:solidFill>
                  </a:tcPr>
                </a:tc>
                <a:tc>
                  <a:txBody>
                    <a:bodyPr/>
                    <a:lstStyle/>
                    <a:p>
                      <a:pPr algn="just"/>
                      <a:r>
                        <a:rPr lang="es-ES" sz="1400" dirty="0"/>
                        <a:t>En atención a denuncia de responsabilidad administrativa en contra del ciudadano Fernando Zúñiga Aguirre, por su flagrante violación al artículo 381, inciso d) del Código Electoral para el Estado de Coahuila de Zaragoza, que regula los requisitos para ser presidente, secretario o consejero de un Comité Municipal Electoral, así como a los principios de certeza, legalidad, imparcialidad que rigen la materia electoral, plasmados en el artículo 52 de la Ley de Responsabilidades de los Servidores Públicos del Estado  de Coahuila de Zaragoza.</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catorce (14) responsabilidades administrativas.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Laura Nidia Dávila Martínez</a:t>
                      </a:r>
                    </a:p>
                  </a:txBody>
                  <a:tcPr anchor="ctr">
                    <a:solidFill>
                      <a:schemeClr val="bg2"/>
                    </a:solidFill>
                  </a:tcPr>
                </a:tc>
                <a:tc>
                  <a:txBody>
                    <a:bodyPr/>
                    <a:lstStyle/>
                    <a:p>
                      <a:pPr algn="just"/>
                      <a:r>
                        <a:rPr lang="es-ES" sz="1400" dirty="0"/>
                        <a:t>En atención a los pliegos de responsabilidades administrativas notificadas a este Instituto por la Auditoría Superior del Estado con motivo de la revisión y fiscalización de la Cuenta Pública correspondiente al ejercicio 2015, derivado de las Auditorías ASE-3130-2016, ASE-3099-2016, ASE-3124-2016 y ASE-3106-2016. Teniendo como resultado un deficiente desempeño en sus funciones, responsabilidades que se resumen en un total de nueve (09) responsabilidades administrativas.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bl>
          </a:graphicData>
        </a:graphic>
      </p:graphicFrame>
      <p:sp>
        <p:nvSpPr>
          <p:cNvPr id="8" name="CuadroTexto 7">
            <a:extLst>
              <a:ext uri="{FF2B5EF4-FFF2-40B4-BE49-F238E27FC236}">
                <a16:creationId xmlns:a16="http://schemas.microsoft.com/office/drawing/2014/main" id="{11F698C5-A229-4DE5-ABC3-4CB232CD68AB}"/>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CDBE295-E50B-A3A3-5E3A-6D44390AB266}"/>
              </a:ext>
            </a:extLst>
          </p:cNvPr>
          <p:cNvGrpSpPr/>
          <p:nvPr/>
        </p:nvGrpSpPr>
        <p:grpSpPr>
          <a:xfrm>
            <a:off x="8486211" y="67315"/>
            <a:ext cx="3498971" cy="1997055"/>
            <a:chOff x="7820286" y="994753"/>
            <a:chExt cx="4866831" cy="712636"/>
          </a:xfrm>
        </p:grpSpPr>
        <p:sp>
          <p:nvSpPr>
            <p:cNvPr id="3" name="Rectángulo 2">
              <a:extLst>
                <a:ext uri="{FF2B5EF4-FFF2-40B4-BE49-F238E27FC236}">
                  <a16:creationId xmlns:a16="http://schemas.microsoft.com/office/drawing/2014/main" id="{24C6F684-39E2-A5A0-EB5B-87F17F9C351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6A7635DC-7DC0-BC0A-96AC-04AB310C80E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910318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96582606"/>
              </p:ext>
            </p:extLst>
          </p:nvPr>
        </p:nvGraphicFramePr>
        <p:xfrm>
          <a:off x="510895" y="1578881"/>
          <a:ext cx="11170210" cy="201083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 María Luisa Fuentes Guerra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No cumplen con las exigencias que la normatividad les establece, configurándose con ello un indebido ejercicio de la función pública, ya que con su desempeño demostraron tener notoria negligencia, ineptitud o descuido en el desempeño de sus funciones o labores que debieron realizar,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833ABED-A70F-7F87-0065-C955CB5E1542}"/>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D1140C51-08E1-F037-4110-B80ACFECA3E2}"/>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5338BAF3-BA6A-5CCF-E893-3A52ACDED73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5013703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310469265"/>
              </p:ext>
            </p:extLst>
          </p:nvPr>
        </p:nvGraphicFramePr>
        <p:xfrm>
          <a:off x="510895" y="2188481"/>
          <a:ext cx="11170210" cy="3403936"/>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3815405295"/>
                    </a:ext>
                  </a:extLst>
                </a:gridCol>
                <a:gridCol w="3101009">
                  <a:extLst>
                    <a:ext uri="{9D8B030D-6E8A-4147-A177-3AD203B41FA5}">
                      <a16:colId xmlns:a16="http://schemas.microsoft.com/office/drawing/2014/main" val="1609311639"/>
                    </a:ext>
                  </a:extLst>
                </a:gridCol>
                <a:gridCol w="4773740">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87464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Guadalupe González Urvina </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955777">
                <a:tc>
                  <a:txBody>
                    <a:bodyPr/>
                    <a:lstStyle/>
                    <a:p>
                      <a:pPr algn="ctr">
                        <a:lnSpc>
                          <a:spcPct val="115000"/>
                        </a:lnSpc>
                        <a:spcAft>
                          <a:spcPts val="0"/>
                        </a:spcAft>
                      </a:pPr>
                      <a:r>
                        <a:rPr lang="es-MX" sz="1600" dirty="0" err="1">
                          <a:effectLst/>
                          <a:latin typeface="+mn-lt"/>
                          <a:ea typeface="Calibri" panose="020F0502020204030204" pitchFamily="34" charset="0"/>
                          <a:cs typeface="Times New Roman" panose="02020603050405020304" pitchFamily="18" charset="0"/>
                        </a:rPr>
                        <a:t>Fasur</a:t>
                      </a:r>
                      <a:r>
                        <a:rPr lang="es-MX" sz="16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22356432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Mauricio Mantilla Aguirre</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txBody>
                  <a:tcPr marL="68580" marR="68580" marT="0" marB="0" anchor="ctr">
                    <a:solidFill>
                      <a:schemeClr val="bg2">
                        <a:lumMod val="90000"/>
                      </a:schemeClr>
                    </a:solidFill>
                  </a:tcPr>
                </a:tc>
                <a:extLst>
                  <a:ext uri="{0D108BD9-81ED-4DB2-BD59-A6C34878D82A}">
                    <a16:rowId xmlns:a16="http://schemas.microsoft.com/office/drawing/2014/main" val="3242427087"/>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septiembre de 2020</a:t>
            </a:r>
            <a:endParaRPr lang="es-MX" dirty="0"/>
          </a:p>
        </p:txBody>
      </p:sp>
      <p:grpSp>
        <p:nvGrpSpPr>
          <p:cNvPr id="2" name="Grupo 1">
            <a:extLst>
              <a:ext uri="{FF2B5EF4-FFF2-40B4-BE49-F238E27FC236}">
                <a16:creationId xmlns:a16="http://schemas.microsoft.com/office/drawing/2014/main" id="{C1EA99DA-E3FC-C63E-7BD7-3CCF3DCA2DCC}"/>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E926E1E9-F498-5E9A-DC01-810C5DDEBEE6}"/>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1A44B62B-2C93-6C32-AF99-E1657590F460}"/>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779696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febrero, marzo, abril, mayo, junio, julio, agosto, septiembre, octubre, noviembre y diciembre de 2021,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EE28991-8F52-2A84-0577-20D8345A1609}"/>
              </a:ext>
            </a:extLst>
          </p:cNvPr>
          <p:cNvGrpSpPr/>
          <p:nvPr/>
        </p:nvGrpSpPr>
        <p:grpSpPr>
          <a:xfrm>
            <a:off x="8920700" y="117917"/>
            <a:ext cx="3498971" cy="1997055"/>
            <a:chOff x="7820286" y="994753"/>
            <a:chExt cx="4866831" cy="712636"/>
          </a:xfrm>
        </p:grpSpPr>
        <p:sp>
          <p:nvSpPr>
            <p:cNvPr id="9" name="Rectángulo 8">
              <a:extLst>
                <a:ext uri="{FF2B5EF4-FFF2-40B4-BE49-F238E27FC236}">
                  <a16:creationId xmlns:a16="http://schemas.microsoft.com/office/drawing/2014/main" id="{A535724B-B9F6-A1F6-CD7B-EBCECC7DF3E5}"/>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44AEA3BB-1E65-5849-CEE3-848D689CAC8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4150911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2B9F9766-B0DF-0A58-7246-1E9C3CE6D1CC}"/>
              </a:ext>
            </a:extLst>
          </p:cNvPr>
          <p:cNvGrpSpPr/>
          <p:nvPr/>
        </p:nvGrpSpPr>
        <p:grpSpPr>
          <a:xfrm>
            <a:off x="8920700" y="117917"/>
            <a:ext cx="3498971" cy="1997055"/>
            <a:chOff x="7820286" y="994753"/>
            <a:chExt cx="4866831" cy="712636"/>
          </a:xfrm>
        </p:grpSpPr>
        <p:sp>
          <p:nvSpPr>
            <p:cNvPr id="9" name="Rectángulo 8">
              <a:extLst>
                <a:ext uri="{FF2B5EF4-FFF2-40B4-BE49-F238E27FC236}">
                  <a16:creationId xmlns:a16="http://schemas.microsoft.com/office/drawing/2014/main" id="{8504E3D7-D298-3F61-4BCC-A8C163BF94D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57FB471F-CA58-2D9E-7A5E-B9F32F143F2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3343466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0A81B95-F61F-E0C1-26A7-D4F54807DCD2}"/>
              </a:ext>
            </a:extLst>
          </p:cNvPr>
          <p:cNvGrpSpPr/>
          <p:nvPr/>
        </p:nvGrpSpPr>
        <p:grpSpPr>
          <a:xfrm>
            <a:off x="8798780" y="117917"/>
            <a:ext cx="3498971" cy="1997055"/>
            <a:chOff x="7820286" y="994753"/>
            <a:chExt cx="4866831" cy="712636"/>
          </a:xfrm>
        </p:grpSpPr>
        <p:sp>
          <p:nvSpPr>
            <p:cNvPr id="9" name="Rectángulo 8">
              <a:extLst>
                <a:ext uri="{FF2B5EF4-FFF2-40B4-BE49-F238E27FC236}">
                  <a16:creationId xmlns:a16="http://schemas.microsoft.com/office/drawing/2014/main" id="{386FF33B-326E-8785-9538-DCACEA0B9C8F}"/>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631809B6-AA13-BB2A-2F50-169076BD14FA}"/>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94977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2022, </a:t>
            </a:r>
            <a:r>
              <a:rPr lang="es-MX" dirty="0"/>
              <a:t>no se aplicaron sanciones administrativas por parte de la Contraloría Interna de este Instituto.</a:t>
            </a:r>
          </a:p>
        </p:txBody>
      </p:sp>
      <p:grpSp>
        <p:nvGrpSpPr>
          <p:cNvPr id="4" name="Grupo 3">
            <a:extLst>
              <a:ext uri="{FF2B5EF4-FFF2-40B4-BE49-F238E27FC236}">
                <a16:creationId xmlns:a16="http://schemas.microsoft.com/office/drawing/2014/main" id="{5A7200C0-0CD0-4F92-AA74-F4D97A2A906D}"/>
              </a:ext>
            </a:extLst>
          </p:cNvPr>
          <p:cNvGrpSpPr/>
          <p:nvPr/>
        </p:nvGrpSpPr>
        <p:grpSpPr>
          <a:xfrm>
            <a:off x="8739841" y="255441"/>
            <a:ext cx="3463769" cy="2008687"/>
            <a:chOff x="7820286" y="994753"/>
            <a:chExt cx="5658866" cy="909337"/>
          </a:xfrm>
        </p:grpSpPr>
        <p:sp>
          <p:nvSpPr>
            <p:cNvPr id="5" name="Rectángulo 4">
              <a:extLst>
                <a:ext uri="{FF2B5EF4-FFF2-40B4-BE49-F238E27FC236}">
                  <a16:creationId xmlns:a16="http://schemas.microsoft.com/office/drawing/2014/main" id="{39C31118-4C1C-4431-A01F-93DFF13D7FE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6" name="Rectángulo 5">
              <a:extLst>
                <a:ext uri="{FF2B5EF4-FFF2-40B4-BE49-F238E27FC236}">
                  <a16:creationId xmlns:a16="http://schemas.microsoft.com/office/drawing/2014/main" id="{B6366B09-0911-4106-BE9A-880BA98C91E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3475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8123C7C-AAE1-FB9C-8DC6-8C9FA30722A4}"/>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B967B7C8-3FB9-5A0F-FC7C-85D4C1C9ECC4}"/>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FCC0CFDB-23F1-EB65-EC57-5EB8B1CFE26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29072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836419B-ED3D-B96E-EF1C-96AB76002026}"/>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D2D2AA1B-31FA-973B-EC27-1BC90ABB5A8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BBB0A8C-632C-8F22-142E-24210C0ECAB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69942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C046B4A-BEAA-354F-D05E-4F744523F8A1}"/>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A3230C61-3CA0-B39C-95CF-E2BCD1893E1E}"/>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15269F48-ABAF-54EE-19AC-4B7788ECE81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51908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1492085893"/>
              </p:ext>
            </p:extLst>
          </p:nvPr>
        </p:nvGraphicFramePr>
        <p:xfrm>
          <a:off x="510895" y="1600200"/>
          <a:ext cx="11170210" cy="5051590"/>
        </p:xfrm>
        <a:graphic>
          <a:graphicData uri="http://schemas.openxmlformats.org/drawingml/2006/table">
            <a:tbl>
              <a:tblPr firstRow="1" bandRow="1">
                <a:tableStyleId>{5C22544A-7EE6-4342-B048-85BDC9FD1C3A}</a:tableStyleId>
              </a:tblPr>
              <a:tblGrid>
                <a:gridCol w="1808235">
                  <a:extLst>
                    <a:ext uri="{9D8B030D-6E8A-4147-A177-3AD203B41FA5}">
                      <a16:colId xmlns:a16="http://schemas.microsoft.com/office/drawing/2014/main" val="649461915"/>
                    </a:ext>
                  </a:extLst>
                </a:gridCol>
                <a:gridCol w="2081420">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22992">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María Concepción Cepeda Hernández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https://ieccloud.iec-sis.org.mx/index.php/s/n7xDAwQpxIUVB8s</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Emmanuel Villarreal Flores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Patricia Guadalupe González Mijares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https://ieccloud.iec-sis.org.mx/index.php/s/3VRJoyewPHFA0IF</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446400">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Samuel Ignacio Hernández García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https://ieccloud.iec-sis.org.mx/index.php/s/RkZ4LHf9R7yXsFb</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Gabriela del Refugio Martínez Gómez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347C007C-8E02-C58F-23C0-7B4E2E6AC088}"/>
              </a:ext>
            </a:extLst>
          </p:cNvPr>
          <p:cNvGrpSpPr/>
          <p:nvPr/>
        </p:nvGrpSpPr>
        <p:grpSpPr>
          <a:xfrm>
            <a:off x="8739841" y="255441"/>
            <a:ext cx="3463769" cy="2008687"/>
            <a:chOff x="7820286" y="994753"/>
            <a:chExt cx="5658866" cy="909337"/>
          </a:xfrm>
        </p:grpSpPr>
        <p:sp>
          <p:nvSpPr>
            <p:cNvPr id="3" name="Rectángulo 2">
              <a:extLst>
                <a:ext uri="{FF2B5EF4-FFF2-40B4-BE49-F238E27FC236}">
                  <a16:creationId xmlns:a16="http://schemas.microsoft.com/office/drawing/2014/main" id="{9DB0EF83-5316-9E9B-AF7D-1EA0E783AC2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82D7D99-C876-9890-528C-EA7D90E6CB3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702462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617431059"/>
              </p:ext>
            </p:extLst>
          </p:nvPr>
        </p:nvGraphicFramePr>
        <p:xfrm>
          <a:off x="532985" y="1405092"/>
          <a:ext cx="11126029" cy="530352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a:t>María Irma Hernández Gaona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Elizabeth Contreras García</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Gabriela Amaro Ávila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848801890"/>
                  </a:ext>
                </a:extLst>
              </a:tr>
              <a:tr h="372922">
                <a:tc>
                  <a:txBody>
                    <a:bodyPr/>
                    <a:lstStyle/>
                    <a:p>
                      <a:pPr algn="ctr"/>
                      <a:r>
                        <a:rPr lang="es-ES" sz="1400" dirty="0"/>
                        <a:t>Eliezer Eli Martínez Díaz</a:t>
                      </a:r>
                    </a:p>
                  </a:txBody>
                  <a:tcPr anchor="ctr">
                    <a:solidFill>
                      <a:schemeClr val="bg2">
                        <a:lumMod val="90000"/>
                      </a:schemeClr>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367201566"/>
                  </a:ext>
                </a:extLst>
              </a:tr>
              <a:tr h="372922">
                <a:tc>
                  <a:txBody>
                    <a:bodyPr/>
                    <a:lstStyle/>
                    <a:p>
                      <a:pPr algn="ctr"/>
                      <a:r>
                        <a:rPr lang="es-ES" sz="1400" dirty="0"/>
                        <a:t>Ángel Eliú Díaz Montoya</a:t>
                      </a:r>
                    </a:p>
                  </a:txBody>
                  <a:tcPr anchor="ctr">
                    <a:solidFill>
                      <a:schemeClr val="bg2"/>
                    </a:solidFill>
                  </a:tcPr>
                </a:tc>
                <a:tc>
                  <a:txBody>
                    <a:bodyPr/>
                    <a:lstStyle/>
                    <a:p>
                      <a:pPr algn="just"/>
                      <a:r>
                        <a:rPr lang="es-ES" sz="1400" dirty="0"/>
                        <a:t>En atención a la falta de motivación a la apertura de tres paquetes electorales correspondientes a las casillas 84 contigua 2, 86 básica y 86 contigua 1, en el acta circunstanciada levantada con motivo del cómputo municipal, el cual no se motivó individualmente la apertura de 231 paquetes electorales.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Apercibimiento público</a:t>
                      </a:r>
                    </a:p>
                  </a:txBody>
                  <a:tcPr anchor="ctr">
                    <a:solidFill>
                      <a:schemeClr val="bg2"/>
                    </a:solidFill>
                  </a:tcPr>
                </a:tc>
                <a:extLst>
                  <a:ext uri="{0D108BD9-81ED-4DB2-BD59-A6C34878D82A}">
                    <a16:rowId xmlns:a16="http://schemas.microsoft.com/office/drawing/2014/main" val="1134567340"/>
                  </a:ext>
                </a:extLst>
              </a:tr>
            </a:tbl>
          </a:graphicData>
        </a:graphic>
      </p:graphicFrame>
      <p:sp>
        <p:nvSpPr>
          <p:cNvPr id="8" name="CuadroTexto 7">
            <a:extLst>
              <a:ext uri="{FF2B5EF4-FFF2-40B4-BE49-F238E27FC236}">
                <a16:creationId xmlns:a16="http://schemas.microsoft.com/office/drawing/2014/main" id="{DE7C85C4-CC64-43EF-82C2-9CE2C02F9D30}"/>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9F1A248F-52C7-EEBB-D2E7-12DE480B0E73}"/>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1B158AF5-2F74-B20E-068C-540FC3C792B6}"/>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20033098-5711-7769-FD5D-247FE30613B7}"/>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588084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643949487"/>
              </p:ext>
            </p:extLst>
          </p:nvPr>
        </p:nvGraphicFramePr>
        <p:xfrm>
          <a:off x="510895" y="1600200"/>
          <a:ext cx="11170210" cy="4872467"/>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71700">
                  <a:extLst>
                    <a:ext uri="{9D8B030D-6E8A-4147-A177-3AD203B41FA5}">
                      <a16:colId xmlns:a16="http://schemas.microsoft.com/office/drawing/2014/main" val="203957414"/>
                    </a:ext>
                  </a:extLst>
                </a:gridCol>
                <a:gridCol w="3057525">
                  <a:extLst>
                    <a:ext uri="{9D8B030D-6E8A-4147-A177-3AD203B41FA5}">
                      <a16:colId xmlns:a16="http://schemas.microsoft.com/office/drawing/2014/main" val="2162176112"/>
                    </a:ext>
                  </a:extLst>
                </a:gridCol>
                <a:gridCol w="41230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915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Verónica Pulgarín Gutiérrez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https://ieccloud.iec-sis.org.mx/index.php/s/2JEcHEVwRsIgVOh</a:t>
                      </a:r>
                    </a:p>
                  </a:txBody>
                  <a:tcPr marL="68580" marR="68580" marT="0" marB="0" anchor="ctr">
                    <a:solidFill>
                      <a:schemeClr val="bg2">
                        <a:lumMod val="90000"/>
                      </a:schemeClr>
                    </a:solidFill>
                  </a:tcPr>
                </a:tc>
                <a:extLst>
                  <a:ext uri="{0D108BD9-81ED-4DB2-BD59-A6C34878D82A}">
                    <a16:rowId xmlns:a16="http://schemas.microsoft.com/office/drawing/2014/main" val="814984236"/>
                  </a:ext>
                </a:extLst>
              </a:tr>
              <a:tr h="79606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Claudia Ivett Rivera Rosales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https://ieccloud.iec-sis.org.mx/index.php/s/UzjX3XfvjlT3WOe</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r h="720762">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Alejandra </a:t>
                      </a:r>
                      <a:r>
                        <a:rPr lang="es-MX" sz="1600" dirty="0" err="1">
                          <a:effectLst/>
                          <a:latin typeface="+mn-lt"/>
                          <a:ea typeface="Calibri" panose="020F0502020204030204" pitchFamily="34" charset="0"/>
                          <a:cs typeface="Times New Roman" panose="02020603050405020304" pitchFamily="18" charset="0"/>
                        </a:rPr>
                        <a:t>Esteffany</a:t>
                      </a:r>
                      <a:r>
                        <a:rPr lang="es-MX" sz="1600" dirty="0">
                          <a:effectLst/>
                          <a:latin typeface="+mn-lt"/>
                          <a:ea typeface="Calibri" panose="020F0502020204030204" pitchFamily="34" charset="0"/>
                          <a:cs typeface="Times New Roman" panose="02020603050405020304" pitchFamily="18" charset="0"/>
                        </a:rPr>
                        <a:t> Tienda Bazaldua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477717612"/>
                  </a:ext>
                </a:extLst>
              </a:tr>
              <a:tr h="656216">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Ruth Arely Villalobos Fuentes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https://ieccloud.iec-sis.org.mx/index.php/s/ye1OAp7UewvB7lK</a:t>
                      </a:r>
                    </a:p>
                  </a:txBody>
                  <a:tcPr marL="68580" marR="68580" marT="0" marB="0" anchor="ctr">
                    <a:solidFill>
                      <a:schemeClr val="bg2">
                        <a:lumMod val="90000"/>
                      </a:schemeClr>
                    </a:solidFill>
                  </a:tcPr>
                </a:tc>
                <a:extLst>
                  <a:ext uri="{0D108BD9-81ED-4DB2-BD59-A6C34878D82A}">
                    <a16:rowId xmlns:a16="http://schemas.microsoft.com/office/drawing/2014/main" val="190963282"/>
                  </a:ext>
                </a:extLst>
              </a:tr>
              <a:tr h="92603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David Alejandro Villanueva Rivera</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https://ieccloud.iec-sis.org.mx/index.php/s/HrQsjbqfLDgJvmQ</a:t>
                      </a:r>
                    </a:p>
                  </a:txBody>
                  <a:tcPr marL="68580" marR="68580" marT="0" marB="0" anchor="ctr">
                    <a:solidFill>
                      <a:schemeClr val="bg2">
                        <a:lumMod val="90000"/>
                      </a:schemeClr>
                    </a:solidFill>
                  </a:tcPr>
                </a:tc>
                <a:extLst>
                  <a:ext uri="{0D108BD9-81ED-4DB2-BD59-A6C34878D82A}">
                    <a16:rowId xmlns:a16="http://schemas.microsoft.com/office/drawing/2014/main" val="651574216"/>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82A86701-D6B1-8BA7-0CD8-579200300F9C}"/>
              </a:ext>
            </a:extLst>
          </p:cNvPr>
          <p:cNvGrpSpPr/>
          <p:nvPr/>
        </p:nvGrpSpPr>
        <p:grpSpPr>
          <a:xfrm>
            <a:off x="8739841" y="255441"/>
            <a:ext cx="3463769" cy="2008687"/>
            <a:chOff x="7820286" y="994753"/>
            <a:chExt cx="5658866" cy="909337"/>
          </a:xfrm>
        </p:grpSpPr>
        <p:sp>
          <p:nvSpPr>
            <p:cNvPr id="3" name="Rectángulo 2">
              <a:extLst>
                <a:ext uri="{FF2B5EF4-FFF2-40B4-BE49-F238E27FC236}">
                  <a16:creationId xmlns:a16="http://schemas.microsoft.com/office/drawing/2014/main" id="{2A240EEA-365A-F2F5-B962-5AE2C707CB6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342D908-E1DA-CF90-95E4-CBF9DEAC898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52759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2712177930"/>
              </p:ext>
            </p:extLst>
          </p:nvPr>
        </p:nvGraphicFramePr>
        <p:xfrm>
          <a:off x="510895" y="1600200"/>
          <a:ext cx="11170210" cy="2874302"/>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68668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Rosa Laura García </a:t>
                      </a:r>
                      <a:r>
                        <a:rPr lang="es-MX" sz="1600" dirty="0" err="1">
                          <a:effectLst/>
                          <a:latin typeface="+mn-lt"/>
                          <a:ea typeface="Calibri" panose="020F0502020204030204" pitchFamily="34" charset="0"/>
                          <a:cs typeface="Times New Roman" panose="02020603050405020304" pitchFamily="18" charset="0"/>
                        </a:rPr>
                        <a:t>García</a:t>
                      </a: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p>
                      <a:pPr algn="ctr">
                        <a:lnSpc>
                          <a:spcPct val="115000"/>
                        </a:lnSpc>
                        <a:spcAft>
                          <a:spcPts val="0"/>
                        </a:spcAft>
                      </a:pPr>
                      <a:endParaRPr lang="es-MX" sz="16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ctr">
                        <a:lnSpc>
                          <a:spcPct val="115000"/>
                        </a:lnSpc>
                        <a:spcAft>
                          <a:spcPts val="0"/>
                        </a:spcAft>
                      </a:pPr>
                      <a:r>
                        <a:rPr lang="es-MX" sz="16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ctr">
                        <a:lnSpc>
                          <a:spcPct val="115000"/>
                        </a:lnSpc>
                        <a:spcAft>
                          <a:spcPts val="0"/>
                        </a:spcAft>
                      </a:pPr>
                      <a:r>
                        <a:rPr lang="es-MX" sz="1600" kern="1200" noProof="0" dirty="0">
                          <a:solidFill>
                            <a:schemeClr val="dk1"/>
                          </a:solidFill>
                          <a:effectLst/>
                          <a:latin typeface="+mn-lt"/>
                          <a:ea typeface="+mn-ea"/>
                          <a:cs typeface="+mn-cs"/>
                        </a:rPr>
                        <a:t>https://ieccloud.iec-sis.org.mx/index.php/s/Jl5BzHJnslmuFdi</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aphicFrame>
        <p:nvGraphicFramePr>
          <p:cNvPr id="2" name="Tabla 1">
            <a:extLst>
              <a:ext uri="{FF2B5EF4-FFF2-40B4-BE49-F238E27FC236}">
                <a16:creationId xmlns:a16="http://schemas.microsoft.com/office/drawing/2014/main" id="{ADA6E20F-6B23-5A0F-F494-7AA06CAEAF16}"/>
              </a:ext>
            </a:extLst>
          </p:cNvPr>
          <p:cNvGraphicFramePr>
            <a:graphicFrameLocks noGrp="1"/>
          </p:cNvGraphicFramePr>
          <p:nvPr>
            <p:extLst>
              <p:ext uri="{D42A27DB-BD31-4B8C-83A1-F6EECF244321}">
                <p14:modId xmlns:p14="http://schemas.microsoft.com/office/powerpoint/2010/main" val="880585289"/>
              </p:ext>
            </p:extLst>
          </p:nvPr>
        </p:nvGraphicFramePr>
        <p:xfrm>
          <a:off x="510895" y="4495821"/>
          <a:ext cx="11181043" cy="875794"/>
        </p:xfrm>
        <a:graphic>
          <a:graphicData uri="http://schemas.openxmlformats.org/drawingml/2006/table">
            <a:tbl>
              <a:tblPr firstRow="1" bandRow="1">
                <a:tableStyleId>{5C22544A-7EE6-4342-B048-85BDC9FD1C3A}</a:tableStyleId>
              </a:tblPr>
              <a:tblGrid>
                <a:gridCol w="1830084">
                  <a:extLst>
                    <a:ext uri="{9D8B030D-6E8A-4147-A177-3AD203B41FA5}">
                      <a16:colId xmlns:a16="http://schemas.microsoft.com/office/drawing/2014/main" val="520179494"/>
                    </a:ext>
                  </a:extLst>
                </a:gridCol>
                <a:gridCol w="2114550">
                  <a:extLst>
                    <a:ext uri="{9D8B030D-6E8A-4147-A177-3AD203B41FA5}">
                      <a16:colId xmlns:a16="http://schemas.microsoft.com/office/drawing/2014/main" val="1294171777"/>
                    </a:ext>
                  </a:extLst>
                </a:gridCol>
                <a:gridCol w="3557588">
                  <a:extLst>
                    <a:ext uri="{9D8B030D-6E8A-4147-A177-3AD203B41FA5}">
                      <a16:colId xmlns:a16="http://schemas.microsoft.com/office/drawing/2014/main" val="1911089942"/>
                    </a:ext>
                  </a:extLst>
                </a:gridCol>
                <a:gridCol w="3678821">
                  <a:extLst>
                    <a:ext uri="{9D8B030D-6E8A-4147-A177-3AD203B41FA5}">
                      <a16:colId xmlns:a16="http://schemas.microsoft.com/office/drawing/2014/main" val="692531450"/>
                    </a:ext>
                  </a:extLst>
                </a:gridCol>
              </a:tblGrid>
              <a:tr h="875794">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Hilda Rubí Salazar Vázquez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dirty="0">
                          <a:solidFill>
                            <a:schemeClr val="tx1"/>
                          </a:solidFill>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b="0" noProof="0" dirty="0">
                          <a:solidFill>
                            <a:schemeClr val="tx1"/>
                          </a:solidFill>
                          <a:effectLst/>
                          <a:latin typeface="+mn-lt"/>
                          <a:ea typeface="Calibri" panose="020F0502020204030204" pitchFamily="34" charset="0"/>
                          <a:cs typeface="Times New Roman" panose="02020603050405020304" pitchFamily="18" charset="0"/>
                        </a:rPr>
                        <a:t>https://ieccloud.iec-sis.org.mx/index.php/s/rBe6IVjV3HDV7Tu</a:t>
                      </a:r>
                    </a:p>
                  </a:txBody>
                  <a:tcPr marL="68580" marR="68580" marT="0" marB="0" anchor="ctr">
                    <a:solidFill>
                      <a:schemeClr val="bg2">
                        <a:lumMod val="90000"/>
                      </a:schemeClr>
                    </a:solidFill>
                  </a:tcPr>
                </a:tc>
                <a:extLst>
                  <a:ext uri="{0D108BD9-81ED-4DB2-BD59-A6C34878D82A}">
                    <a16:rowId xmlns:a16="http://schemas.microsoft.com/office/drawing/2014/main" val="3990316042"/>
                  </a:ext>
                </a:extLst>
              </a:tr>
            </a:tbl>
          </a:graphicData>
        </a:graphic>
      </p:graphicFrame>
      <p:grpSp>
        <p:nvGrpSpPr>
          <p:cNvPr id="3" name="Grupo 2">
            <a:extLst>
              <a:ext uri="{FF2B5EF4-FFF2-40B4-BE49-F238E27FC236}">
                <a16:creationId xmlns:a16="http://schemas.microsoft.com/office/drawing/2014/main" id="{96E6B178-68CB-90DB-4053-B6661AB656FF}"/>
              </a:ext>
            </a:extLst>
          </p:cNvPr>
          <p:cNvGrpSpPr/>
          <p:nvPr/>
        </p:nvGrpSpPr>
        <p:grpSpPr>
          <a:xfrm>
            <a:off x="8739841" y="255441"/>
            <a:ext cx="3463769" cy="2008687"/>
            <a:chOff x="7820286" y="994753"/>
            <a:chExt cx="5658866" cy="909337"/>
          </a:xfrm>
        </p:grpSpPr>
        <p:sp>
          <p:nvSpPr>
            <p:cNvPr id="8" name="Rectángulo 7">
              <a:extLst>
                <a:ext uri="{FF2B5EF4-FFF2-40B4-BE49-F238E27FC236}">
                  <a16:creationId xmlns:a16="http://schemas.microsoft.com/office/drawing/2014/main" id="{6494C86F-6A3B-994C-853D-B8C78AB28E8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7E515DEC-2943-BC5E-289D-26594662CE5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844685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0" name="Tabla 9">
            <a:extLst>
              <a:ext uri="{FF2B5EF4-FFF2-40B4-BE49-F238E27FC236}">
                <a16:creationId xmlns:a16="http://schemas.microsoft.com/office/drawing/2014/main" id="{69A0361F-6D16-00B1-0BCB-BF1712225EC6}"/>
              </a:ext>
            </a:extLst>
          </p:cNvPr>
          <p:cNvGraphicFramePr>
            <a:graphicFrameLocks noGrp="1"/>
          </p:cNvGraphicFramePr>
          <p:nvPr>
            <p:extLst>
              <p:ext uri="{D42A27DB-BD31-4B8C-83A1-F6EECF244321}">
                <p14:modId xmlns:p14="http://schemas.microsoft.com/office/powerpoint/2010/main" val="3242309389"/>
              </p:ext>
            </p:extLst>
          </p:nvPr>
        </p:nvGraphicFramePr>
        <p:xfrm>
          <a:off x="505478" y="1486233"/>
          <a:ext cx="11181043" cy="4729398"/>
        </p:xfrm>
        <a:graphic>
          <a:graphicData uri="http://schemas.openxmlformats.org/drawingml/2006/table">
            <a:tbl>
              <a:tblPr firstRow="1" bandRow="1">
                <a:tableStyleId>{5C22544A-7EE6-4342-B048-85BDC9FD1C3A}</a:tableStyleId>
              </a:tblPr>
              <a:tblGrid>
                <a:gridCol w="1828801">
                  <a:extLst>
                    <a:ext uri="{9D8B030D-6E8A-4147-A177-3AD203B41FA5}">
                      <a16:colId xmlns:a16="http://schemas.microsoft.com/office/drawing/2014/main" val="649461915"/>
                    </a:ext>
                  </a:extLst>
                </a:gridCol>
                <a:gridCol w="2009121">
                  <a:extLst>
                    <a:ext uri="{9D8B030D-6E8A-4147-A177-3AD203B41FA5}">
                      <a16:colId xmlns:a16="http://schemas.microsoft.com/office/drawing/2014/main" val="203957414"/>
                    </a:ext>
                  </a:extLst>
                </a:gridCol>
                <a:gridCol w="3357563">
                  <a:extLst>
                    <a:ext uri="{9D8B030D-6E8A-4147-A177-3AD203B41FA5}">
                      <a16:colId xmlns:a16="http://schemas.microsoft.com/office/drawing/2014/main" val="2162176112"/>
                    </a:ext>
                  </a:extLst>
                </a:gridCol>
                <a:gridCol w="3985558">
                  <a:extLst>
                    <a:ext uri="{9D8B030D-6E8A-4147-A177-3AD203B41FA5}">
                      <a16:colId xmlns:a16="http://schemas.microsoft.com/office/drawing/2014/main" val="1793552894"/>
                    </a:ext>
                  </a:extLst>
                </a:gridCol>
              </a:tblGrid>
              <a:tr h="48577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3261022819"/>
                  </a:ext>
                </a:extLst>
              </a:tr>
              <a:tr h="902611">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Yuriria Rendón Yáñez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https://ieccloud.iec-sis.org.mx/index.php/s/NoHDfigTVveTQHR</a:t>
                      </a:r>
                    </a:p>
                  </a:txBody>
                  <a:tcPr marL="68580" marR="68580" marT="0" marB="0" anchor="ctr">
                    <a:solidFill>
                      <a:schemeClr val="bg2">
                        <a:lumMod val="90000"/>
                      </a:schemeClr>
                    </a:solidFill>
                  </a:tcPr>
                </a:tc>
                <a:extLst>
                  <a:ext uri="{0D108BD9-81ED-4DB2-BD59-A6C34878D82A}">
                    <a16:rowId xmlns:a16="http://schemas.microsoft.com/office/drawing/2014/main" val="3127003578"/>
                  </a:ext>
                </a:extLst>
              </a:tr>
              <a:tr h="902611">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Luis Ricardo Díaz Valdez</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dirty="0">
                          <a:effectLst/>
                          <a:latin typeface="+mn-lt"/>
                          <a:ea typeface="Calibri" panose="020F0502020204030204" pitchFamily="34" charset="0"/>
                          <a:cs typeface="Times New Roman" panose="02020603050405020304" pitchFamily="18" charset="0"/>
                        </a:rPr>
                        <a:t>Incumplimiento al artículo 33, inciso II de la Ley General de Responsabilidades Administrativas</a:t>
                      </a:r>
                    </a:p>
                  </a:txBody>
                  <a:tcPr marL="68580" marR="68580" marT="0" marB="0" anchor="ctr">
                    <a:solidFill>
                      <a:schemeClr val="bg2">
                        <a:lumMod val="90000"/>
                      </a:schemeClr>
                    </a:solidFill>
                  </a:tcPr>
                </a:tc>
                <a:tc>
                  <a:txBody>
                    <a:bodyPr/>
                    <a:lstStyle/>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Amonestación pública</a:t>
                      </a:r>
                    </a:p>
                    <a:p>
                      <a:pPr marL="0" marR="0" lvl="0" indent="0" algn="ctr" defTabSz="914411" rtl="0" eaLnBrk="1" fontAlgn="auto" latinLnBrk="0" hangingPunct="1">
                        <a:lnSpc>
                          <a:spcPct val="115000"/>
                        </a:lnSpc>
                        <a:spcBef>
                          <a:spcPts val="0"/>
                        </a:spcBef>
                        <a:spcAft>
                          <a:spcPts val="0"/>
                        </a:spcAft>
                        <a:buClrTx/>
                        <a:buSzTx/>
                        <a:buFontTx/>
                        <a:buNone/>
                        <a:tabLst/>
                        <a:defRPr/>
                      </a:pPr>
                      <a:r>
                        <a:rPr lang="es-MX" sz="1600" noProof="0" dirty="0">
                          <a:effectLst/>
                          <a:latin typeface="+mn-lt"/>
                          <a:ea typeface="Calibri" panose="020F0502020204030204" pitchFamily="34" charset="0"/>
                          <a:cs typeface="Times New Roman" panose="02020603050405020304" pitchFamily="18" charset="0"/>
                        </a:rPr>
                        <a:t>https://ieccloud.iec-sis.org.mx/index.php/s/gFcrIxVxrmcPMfU</a:t>
                      </a:r>
                    </a:p>
                  </a:txBody>
                  <a:tcPr marL="68580" marR="68580" marT="0" marB="0" anchor="ctr">
                    <a:solidFill>
                      <a:schemeClr val="bg2">
                        <a:lumMod val="90000"/>
                      </a:schemeClr>
                    </a:solidFill>
                  </a:tcPr>
                </a:tc>
                <a:extLst>
                  <a:ext uri="{0D108BD9-81ED-4DB2-BD59-A6C34878D82A}">
                    <a16:rowId xmlns:a16="http://schemas.microsoft.com/office/drawing/2014/main" val="2489067092"/>
                  </a:ext>
                </a:extLst>
              </a:tr>
              <a:tr h="1681604">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José María Muñoz Martínez</a:t>
                      </a:r>
                    </a:p>
                  </a:txBody>
                  <a:tcPr marL="68580" marR="68580" marT="0" marB="0" anchor="ctr">
                    <a:solidFill>
                      <a:schemeClr val="bg2">
                        <a:lumMod val="90000"/>
                      </a:schemeClr>
                    </a:solidFill>
                  </a:tcPr>
                </a:tc>
                <a:tc>
                  <a:txBody>
                    <a:bodyPr/>
                    <a:lstStyle/>
                    <a:p>
                      <a:pPr algn="ctr">
                        <a:lnSpc>
                          <a:spcPct val="115000"/>
                        </a:lnSpc>
                        <a:spcAft>
                          <a:spcPts val="0"/>
                        </a:spcAft>
                      </a:pPr>
                      <a:r>
                        <a:rPr lang="es-MX" sz="1600" dirty="0">
                          <a:effectLst/>
                          <a:latin typeface="+mn-lt"/>
                          <a:ea typeface="Calibri" panose="020F0502020204030204" pitchFamily="34" charset="0"/>
                          <a:cs typeface="Times New Roman" panose="02020603050405020304" pitchFamily="18" charset="0"/>
                        </a:rPr>
                        <a:t>Incumplimiento de obligaciones</a:t>
                      </a:r>
                    </a:p>
                  </a:txBody>
                  <a:tcPr marL="68580" marR="68580" marT="0" marB="0" anchor="ctr">
                    <a:solidFill>
                      <a:schemeClr val="bg2">
                        <a:lumMod val="90000"/>
                      </a:schemeClr>
                    </a:solidFill>
                  </a:tcPr>
                </a:tc>
                <a:tc>
                  <a:txBody>
                    <a:bodyPr/>
                    <a:lstStyle/>
                    <a:p>
                      <a:pPr algn="ctr">
                        <a:lnSpc>
                          <a:spcPct val="100000"/>
                        </a:lnSpc>
                      </a:pPr>
                      <a:r>
                        <a:rPr lang="es-MX" sz="1600" kern="1200" dirty="0">
                          <a:solidFill>
                            <a:schemeClr val="dk1"/>
                          </a:solidFill>
                          <a:effectLst/>
                          <a:latin typeface="+mn-lt"/>
                          <a:ea typeface="+mn-ea"/>
                          <a:cs typeface="+mn-cs"/>
                        </a:rPr>
                        <a:t>Incumplimiento al apartado 5.2 del Protocolo de Seguridad Sanitaria para el Registro de Candidaturas para el Proceso Electoral Ordinario 2020</a:t>
                      </a:r>
                    </a:p>
                    <a:p>
                      <a:pPr algn="ctr">
                        <a:lnSpc>
                          <a:spcPct val="100000"/>
                        </a:lnSpc>
                      </a:pPr>
                      <a:r>
                        <a:rPr lang="es-MX" sz="1600" kern="1200" dirty="0">
                          <a:solidFill>
                            <a:schemeClr val="dk1"/>
                          </a:solidFill>
                          <a:effectLst/>
                          <a:latin typeface="+mn-lt"/>
                          <a:ea typeface="+mn-ea"/>
                          <a:cs typeface="+mn-cs"/>
                        </a:rPr>
                        <a:t>Incumplimiento al artículo 49 fracción I y II de la Ley General de Responsabilidades Administrativas</a:t>
                      </a:r>
                    </a:p>
                    <a:p>
                      <a:pPr marL="0" marR="0" lvl="0" indent="0" algn="ctr" defTabSz="914411" rtl="0" eaLnBrk="1" fontAlgn="auto" latinLnBrk="0" hangingPunct="1">
                        <a:lnSpc>
                          <a:spcPct val="100000"/>
                        </a:lnSpc>
                        <a:spcBef>
                          <a:spcPts val="0"/>
                        </a:spcBef>
                        <a:spcAft>
                          <a:spcPts val="0"/>
                        </a:spcAft>
                        <a:buClrTx/>
                        <a:buSzTx/>
                        <a:buFontTx/>
                        <a:buNone/>
                        <a:tabLst/>
                        <a:defRPr/>
                      </a:pPr>
                      <a:r>
                        <a:rPr lang="es-MX" sz="1600" kern="1200" dirty="0">
                          <a:solidFill>
                            <a:schemeClr val="dk1"/>
                          </a:solidFill>
                          <a:effectLst/>
                          <a:latin typeface="+mn-lt"/>
                          <a:ea typeface="+mn-ea"/>
                          <a:cs typeface="+mn-cs"/>
                        </a:rPr>
                        <a:t>Incumplimiento al artículo 63 del Reglamento Interior  del Instituto Electoral de Coahuila</a:t>
                      </a:r>
                    </a:p>
                  </a:txBody>
                  <a:tcPr marL="68580" marR="68580" marT="0" marB="0" anchor="ctr">
                    <a:solidFill>
                      <a:schemeClr val="bg2">
                        <a:lumMod val="90000"/>
                      </a:schemeClr>
                    </a:solidFill>
                  </a:tcPr>
                </a:tc>
                <a:tc>
                  <a:txBody>
                    <a:bodyPr/>
                    <a:lstStyle/>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Amonestación pública</a:t>
                      </a:r>
                    </a:p>
                    <a:p>
                      <a:pPr algn="ctr">
                        <a:lnSpc>
                          <a:spcPct val="115000"/>
                        </a:lnSpc>
                        <a:spcAft>
                          <a:spcPts val="0"/>
                        </a:spcAft>
                      </a:pPr>
                      <a:r>
                        <a:rPr lang="es-MX" sz="1600" noProof="0" dirty="0">
                          <a:effectLst/>
                          <a:latin typeface="+mn-lt"/>
                          <a:ea typeface="Calibri" panose="020F0502020204030204" pitchFamily="34" charset="0"/>
                          <a:cs typeface="Times New Roman" panose="02020603050405020304" pitchFamily="18" charset="0"/>
                        </a:rPr>
                        <a:t>https://ieccloud.iec-sis.org.mx/index.php/s/JbytyXfvDOQAoxT</a:t>
                      </a:r>
                    </a:p>
                  </a:txBody>
                  <a:tcPr marL="68580" marR="68580" marT="0" marB="0" anchor="ctr">
                    <a:solidFill>
                      <a:schemeClr val="bg2">
                        <a:lumMod val="90000"/>
                      </a:schemeClr>
                    </a:solidFill>
                  </a:tcPr>
                </a:tc>
                <a:extLst>
                  <a:ext uri="{0D108BD9-81ED-4DB2-BD59-A6C34878D82A}">
                    <a16:rowId xmlns:a16="http://schemas.microsoft.com/office/drawing/2014/main" val="3072692291"/>
                  </a:ext>
                </a:extLst>
              </a:tr>
            </a:tbl>
          </a:graphicData>
        </a:graphic>
      </p:graphicFrame>
      <p:sp>
        <p:nvSpPr>
          <p:cNvPr id="16" name="CuadroTexto 15">
            <a:extLst>
              <a:ext uri="{FF2B5EF4-FFF2-40B4-BE49-F238E27FC236}">
                <a16:creationId xmlns:a16="http://schemas.microsoft.com/office/drawing/2014/main" id="{952AE9E9-80EA-92EE-771E-C3C2D43A1DE1}"/>
              </a:ext>
            </a:extLst>
          </p:cNvPr>
          <p:cNvSpPr txBox="1"/>
          <p:nvPr/>
        </p:nvSpPr>
        <p:spPr>
          <a:xfrm>
            <a:off x="4816994" y="758761"/>
            <a:ext cx="3060566"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en el mes de </a:t>
            </a:r>
            <a:r>
              <a:rPr lang="es-MX" b="1" dirty="0">
                <a:solidFill>
                  <a:srgbClr val="7030A0"/>
                </a:solidFill>
              </a:rPr>
              <a:t>julio de 2022</a:t>
            </a:r>
            <a:endParaRPr lang="es-MX" dirty="0"/>
          </a:p>
        </p:txBody>
      </p:sp>
      <p:grpSp>
        <p:nvGrpSpPr>
          <p:cNvPr id="2" name="Grupo 1">
            <a:extLst>
              <a:ext uri="{FF2B5EF4-FFF2-40B4-BE49-F238E27FC236}">
                <a16:creationId xmlns:a16="http://schemas.microsoft.com/office/drawing/2014/main" id="{5022F042-0CDA-C6D1-F3CD-A9B820E15388}"/>
              </a:ext>
            </a:extLst>
          </p:cNvPr>
          <p:cNvGrpSpPr/>
          <p:nvPr/>
        </p:nvGrpSpPr>
        <p:grpSpPr>
          <a:xfrm>
            <a:off x="8739841" y="255441"/>
            <a:ext cx="3463769" cy="2008687"/>
            <a:chOff x="7820286" y="994753"/>
            <a:chExt cx="5658866" cy="909337"/>
          </a:xfrm>
        </p:grpSpPr>
        <p:sp>
          <p:nvSpPr>
            <p:cNvPr id="3" name="Rectángulo 2">
              <a:extLst>
                <a:ext uri="{FF2B5EF4-FFF2-40B4-BE49-F238E27FC236}">
                  <a16:creationId xmlns:a16="http://schemas.microsoft.com/office/drawing/2014/main" id="{00F5686B-B2EF-80E7-9B1B-50DEA1FC2319}"/>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D967C4BE-FC19-DEC0-97A3-4A4775AC5A4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832633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F43014E-5461-E951-5C06-E6458D1D74D3}"/>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F57D0F9D-992A-FE54-7D98-92E26BD50A9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90CD1C2F-8228-4FE6-C6C9-290F75FC2FC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971424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ACA7FC9-785D-A3A2-8E5A-53D7957E490E}"/>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98808F0C-CE7D-6FC3-000B-96762D0861C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9AAD086-3880-01A1-2A05-F7A94DC62BE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96338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42D23BA-F676-E4B6-D504-AF584ABD3D04}"/>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BB2FC700-4FAB-E4DC-02FA-264487E4CFA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F043B62-130C-3961-659E-A8CFD6BD16C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4122469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34005DFF-2150-24A3-DFC5-51FD8D3B3D2E}"/>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A66F1C6F-B88C-10EF-F510-A68239A6BFA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7E0D39C-7F4A-6179-E262-91D7DC192A79}"/>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29272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2022,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62ABA4A9-B746-0EE0-7CE2-B07975147F32}"/>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884D9111-24CE-C7FA-72AB-D13BBFF1E468}"/>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7372FFB-DC57-9752-D649-17F0B7E4B1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72964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EF21134-D44C-7AA6-A0C0-678D533DD378}"/>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B69157F8-1FC5-089E-215A-D2A72CB5B5A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BA2B65-A8AF-ACE4-F6D8-326E901EE14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4660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febrero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C435D3B5-97AC-B3B8-E108-7B385CB45676}"/>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7F7FCD43-B5BA-C789-E166-34D497E41D3F}"/>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1C46459-26B2-BA83-5619-955A5E2FCC9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9286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3926093354"/>
              </p:ext>
            </p:extLst>
          </p:nvPr>
        </p:nvGraphicFramePr>
        <p:xfrm>
          <a:off x="610972" y="1405092"/>
          <a:ext cx="11126029" cy="4267200"/>
        </p:xfrm>
        <a:graphic>
          <a:graphicData uri="http://schemas.openxmlformats.org/drawingml/2006/table">
            <a:tbl>
              <a:tblPr firstRow="1" bandRow="1">
                <a:tableStyleId>{5C22544A-7EE6-4342-B048-85BDC9FD1C3A}</a:tableStyleId>
              </a:tblPr>
              <a:tblGrid>
                <a:gridCol w="1368553">
                  <a:extLst>
                    <a:ext uri="{9D8B030D-6E8A-4147-A177-3AD203B41FA5}">
                      <a16:colId xmlns:a16="http://schemas.microsoft.com/office/drawing/2014/main" val="3815405295"/>
                    </a:ext>
                  </a:extLst>
                </a:gridCol>
                <a:gridCol w="6685871">
                  <a:extLst>
                    <a:ext uri="{9D8B030D-6E8A-4147-A177-3AD203B41FA5}">
                      <a16:colId xmlns:a16="http://schemas.microsoft.com/office/drawing/2014/main" val="1609311639"/>
                    </a:ext>
                  </a:extLst>
                </a:gridCol>
                <a:gridCol w="1590261">
                  <a:extLst>
                    <a:ext uri="{9D8B030D-6E8A-4147-A177-3AD203B41FA5}">
                      <a16:colId xmlns:a16="http://schemas.microsoft.com/office/drawing/2014/main" val="3091896015"/>
                    </a:ext>
                  </a:extLst>
                </a:gridCol>
                <a:gridCol w="1481344">
                  <a:extLst>
                    <a:ext uri="{9D8B030D-6E8A-4147-A177-3AD203B41FA5}">
                      <a16:colId xmlns:a16="http://schemas.microsoft.com/office/drawing/2014/main" val="3243898174"/>
                    </a:ext>
                  </a:extLst>
                </a:gridCol>
              </a:tblGrid>
              <a:tr h="488469">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dos (02) observaciones.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En atención a la falta de </a:t>
                      </a:r>
                      <a:r>
                        <a:rPr lang="es-ES" sz="1400" dirty="0" err="1"/>
                        <a:t>solventación</a:t>
                      </a:r>
                      <a:r>
                        <a:rPr lang="es-ES" sz="1400" dirty="0"/>
                        <a:t> a las observaciones determinadas en la Auditoría de seguimiento al 4º Avance de Gestión de la Cuenta Pública 2015 de la Contraloría Interna. Teniendo como resultado un deficiente desempeño en sus funciones, responsabilidades que se resumen en un total de una (01) observaciones.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Apercibimiento público</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Félix Picazo Adame</a:t>
                      </a:r>
                    </a:p>
                  </a:txBody>
                  <a:tcPr anchor="ctr">
                    <a:solidFill>
                      <a:schemeClr val="bg2">
                        <a:lumMod val="90000"/>
                      </a:schemeClr>
                    </a:solidFill>
                  </a:tcPr>
                </a:tc>
                <a:tc>
                  <a:txBody>
                    <a:bodyPr/>
                    <a:lstStyle/>
                    <a:p>
                      <a:pPr algn="just"/>
                      <a:r>
                        <a:rPr lang="es-ES" sz="1400" dirty="0"/>
                        <a:t>En atención a que el presidente del Comité Municipal de San Pedro de las Colonias omitió dar el trámite debido al medio de impugnación presentado en diez de junio de 2017, de conformidad con lo establecido al artículo 45 de la Ley de Medios de Impugnación, dado que su desempeño no garantizó los principios de certeza, legalidad, independencia, imparcialidad y objetividad, señalados en el artículo 52 de la Ley de Responsabilidad de los Servidores Públicos Estatales y Municipales del Estado de Coahuila de Zaragoza, así como lo dispuesto en el 404 numeral 1, incisos c), g), j) y k) del Código Electoral para el Estado de Coahuila de Zaragoza, vigente. </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bl>
          </a:graphicData>
        </a:graphic>
      </p:graphicFrame>
      <p:sp>
        <p:nvSpPr>
          <p:cNvPr id="8" name="CuadroTexto 7">
            <a:extLst>
              <a:ext uri="{FF2B5EF4-FFF2-40B4-BE49-F238E27FC236}">
                <a16:creationId xmlns:a16="http://schemas.microsoft.com/office/drawing/2014/main" id="{478B825C-F946-4B80-BBA3-69BF3195A10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2018</a:t>
            </a:r>
          </a:p>
        </p:txBody>
      </p:sp>
      <p:grpSp>
        <p:nvGrpSpPr>
          <p:cNvPr id="2" name="Grupo 1">
            <a:extLst>
              <a:ext uri="{FF2B5EF4-FFF2-40B4-BE49-F238E27FC236}">
                <a16:creationId xmlns:a16="http://schemas.microsoft.com/office/drawing/2014/main" id="{637CBDD3-25CA-C3FC-CB5D-D486BA1E8093}"/>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5D7BCCD9-218B-5CFD-4942-E8EC1E45292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3EF42329-2CAB-DF7E-C517-64CD357D4BEC}"/>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8257107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marzo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D5AC1F9-8B9C-6924-3F30-9F2405D970E3}"/>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52E44E9C-2D1C-CFA8-931C-1C2C1A4B18C3}"/>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78DCACD8-B848-D07E-0682-ACE34043F55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155973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abril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4A65332-D8AA-0074-2F01-513C4B8013A5}"/>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0BE3779D-D24A-F803-E0FC-0CFFEA27E461}"/>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6513782B-5DFB-9D7E-D201-CC190A3A25B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251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mayo de 2023, </a:t>
            </a:r>
            <a:r>
              <a:rPr lang="es-MX" dirty="0"/>
              <a:t>se aplicaron dos (2) sanciones administrativas por parte de la Contraloría Interna de este Instituto para los siguientes Ex Servidores Públicos:</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ALLAN MICHEL PRADO VEGA,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457200" algn="just">
              <a:lnSpc>
                <a:spcPct val="115000"/>
              </a:lnSpc>
            </a:pPr>
            <a:r>
              <a:rPr lang="es-MX" dirty="0">
                <a:solidFill>
                  <a:srgbClr val="000000"/>
                </a:solidFill>
                <a:effectLst/>
                <a:ea typeface="Calibri" panose="020F0502020204030204" pitchFamily="34" charset="0"/>
                <a:cs typeface="Times New Roman" panose="02020603050405020304" pitchFamily="18" charset="0"/>
              </a:rPr>
              <a:t> </a:t>
            </a:r>
            <a:endParaRPr lang="es-MX" dirty="0">
              <a:effectLst/>
              <a:ea typeface="Calibri" panose="020F0502020204030204" pitchFamily="34" charset="0"/>
              <a:cs typeface="Times New Roman" panose="02020603050405020304" pitchFamily="18" charset="0"/>
            </a:endParaRPr>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MARTHA LETICIA MARQUEZ ESTRADA,</a:t>
            </a:r>
            <a:r>
              <a:rPr lang="es-MX" dirty="0">
                <a:solidFill>
                  <a:srgbClr val="000000"/>
                </a:solidFill>
                <a:effectLst/>
                <a:ea typeface="Calibri" panose="020F0502020204030204" pitchFamily="34" charset="0"/>
                <a:cs typeface="Times New Roman" panose="02020603050405020304" pitchFamily="18" charset="0"/>
              </a:rPr>
              <a:t> con sanción inhabilitación por tres (3) meses.</a:t>
            </a:r>
            <a:endParaRPr lang="es-MX" dirty="0">
              <a:effectLst/>
              <a:ea typeface="Calibri" panose="020F0502020204030204" pitchFamily="34" charset="0"/>
              <a:cs typeface="Times New Roman" panose="02020603050405020304" pitchFamily="18" charset="0"/>
            </a:endParaRPr>
          </a:p>
          <a:p>
            <a:pPr marL="180002" algn="just">
              <a:lnSpc>
                <a:spcPct val="150000"/>
              </a:lnSpc>
              <a:spcBef>
                <a:spcPts val="601"/>
              </a:spcBef>
              <a:spcAft>
                <a:spcPts val="601"/>
              </a:spcAft>
              <a:tabLst>
                <a:tab pos="72001" algn="l"/>
              </a:tabLst>
            </a:pPr>
            <a:endParaRPr lang="es-MX" dirty="0"/>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59EE6208-1D27-B397-872B-43E8E092F951}"/>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5D77ED20-72EE-816A-755F-7D0519AABA0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AEEBF1-1808-DB4C-86EB-D1733461807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46780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junio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11" name="Grupo 10">
            <a:extLst>
              <a:ext uri="{FF2B5EF4-FFF2-40B4-BE49-F238E27FC236}">
                <a16:creationId xmlns:a16="http://schemas.microsoft.com/office/drawing/2014/main" id="{DE4A5768-A7D2-3646-89C4-E69BCDF76087}"/>
              </a:ext>
            </a:extLst>
          </p:cNvPr>
          <p:cNvGrpSpPr/>
          <p:nvPr/>
        </p:nvGrpSpPr>
        <p:grpSpPr>
          <a:xfrm>
            <a:off x="8739841" y="255441"/>
            <a:ext cx="3463769" cy="2008687"/>
            <a:chOff x="7820286" y="994753"/>
            <a:chExt cx="5658866" cy="909337"/>
          </a:xfrm>
        </p:grpSpPr>
        <p:sp>
          <p:nvSpPr>
            <p:cNvPr id="12" name="Rectángulo 11">
              <a:extLst>
                <a:ext uri="{FF2B5EF4-FFF2-40B4-BE49-F238E27FC236}">
                  <a16:creationId xmlns:a16="http://schemas.microsoft.com/office/drawing/2014/main" id="{9FA07C4A-9E55-8AF5-E38A-DE947373844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3" name="Rectángulo 12">
              <a:extLst>
                <a:ext uri="{FF2B5EF4-FFF2-40B4-BE49-F238E27FC236}">
                  <a16:creationId xmlns:a16="http://schemas.microsoft.com/office/drawing/2014/main" id="{0F1F5EF9-CFC2-8F70-1592-7CE962DAA9E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124413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julio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B3427D28-6501-B7DC-CF15-9F9637CD8310}"/>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01089F29-A08F-9B59-91D0-31A316409582}"/>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ACD40555-FE37-A93C-F38C-D0362D8727F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888946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7"/>
            <a:ext cx="10533857" cy="4338432"/>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Agosto de 2023, </a:t>
            </a:r>
            <a:r>
              <a:rPr lang="es-MX" dirty="0"/>
              <a:t>se aplicó una (1) sanción administrativa por parte de la Contraloría Interna de este Instituto para la siguiente Ex Servidora Pública:</a:t>
            </a:r>
          </a:p>
          <a:p>
            <a:pPr marL="180002" algn="just">
              <a:lnSpc>
                <a:spcPct val="150000"/>
              </a:lnSpc>
              <a:spcBef>
                <a:spcPts val="601"/>
              </a:spcBef>
              <a:spcAft>
                <a:spcPts val="601"/>
              </a:spcAft>
              <a:tabLst>
                <a:tab pos="72001" algn="l"/>
              </a:tabLst>
            </a:pPr>
            <a:endParaRPr lang="es-MX" sz="1000" dirty="0"/>
          </a:p>
          <a:p>
            <a:pPr marL="342900" lvl="0" indent="-342900" algn="just">
              <a:lnSpc>
                <a:spcPct val="115000"/>
              </a:lnSpc>
              <a:buFont typeface="Cambria" panose="02040503050406030204" pitchFamily="18" charset="0"/>
              <a:buChar char="-"/>
              <a:tabLst>
                <a:tab pos="457200" algn="l"/>
              </a:tabLst>
            </a:pPr>
            <a:r>
              <a:rPr lang="es-MX" b="1" dirty="0">
                <a:solidFill>
                  <a:srgbClr val="000000"/>
                </a:solidFill>
                <a:effectLst/>
                <a:ea typeface="Calibri" panose="020F0502020204030204" pitchFamily="34" charset="0"/>
                <a:cs typeface="Times New Roman" panose="02020603050405020304" pitchFamily="18" charset="0"/>
              </a:rPr>
              <a:t>C. </a:t>
            </a:r>
            <a:r>
              <a:rPr lang="es-MX" b="1" dirty="0">
                <a:solidFill>
                  <a:srgbClr val="000000"/>
                </a:solidFill>
                <a:ea typeface="Calibri" panose="020F0502020204030204" pitchFamily="34" charset="0"/>
                <a:cs typeface="Times New Roman" panose="02020603050405020304" pitchFamily="18" charset="0"/>
              </a:rPr>
              <a:t>LILIANA DE JESÚS SALDAÑA DE LA CRUZ</a:t>
            </a:r>
            <a:r>
              <a:rPr lang="es-MX" b="1" dirty="0">
                <a:solidFill>
                  <a:srgbClr val="000000"/>
                </a:solidFill>
                <a:effectLst/>
                <a:ea typeface="Calibri" panose="020F0502020204030204" pitchFamily="34" charset="0"/>
                <a:cs typeface="Times New Roman" panose="02020603050405020304" pitchFamily="18" charset="0"/>
              </a:rPr>
              <a:t>,</a:t>
            </a:r>
            <a:r>
              <a:rPr lang="es-MX" dirty="0">
                <a:solidFill>
                  <a:srgbClr val="000000"/>
                </a:solidFill>
                <a:effectLst/>
                <a:ea typeface="Calibri" panose="020F0502020204030204" pitchFamily="34" charset="0"/>
                <a:cs typeface="Times New Roman" panose="02020603050405020304" pitchFamily="18" charset="0"/>
              </a:rPr>
              <a:t> la cual sustentaba el puesto de Consejera Presidenta del Comité Municipal de Frontera, Coahuila de Zaragoza, en el Proceso Electoral 2021, con sanción </a:t>
            </a:r>
            <a:r>
              <a:rPr lang="es-MX" b="1" dirty="0">
                <a:solidFill>
                  <a:srgbClr val="000000"/>
                </a:solidFill>
                <a:effectLst/>
                <a:ea typeface="Calibri" panose="020F0502020204030204" pitchFamily="34" charset="0"/>
                <a:cs typeface="Times New Roman" panose="02020603050405020304" pitchFamily="18" charset="0"/>
              </a:rPr>
              <a:t>Amonestación Pública.</a:t>
            </a:r>
            <a:endParaRPr lang="es-MX" b="1" dirty="0">
              <a:effectLst/>
              <a:ea typeface="Calibri" panose="020F0502020204030204" pitchFamily="34" charset="0"/>
              <a:cs typeface="Times New Roman" panose="02020603050405020304" pitchFamily="18" charset="0"/>
            </a:endParaRP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13EBC323-0A79-3E33-9217-0BD445104B8E}"/>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AD1CC792-9C49-069E-0C32-7C63AABA5AA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9A53718-1C58-53FB-B1BA-CCA3BEB43EB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70745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Septiembre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EA647C4-CA50-27A7-F513-A03FF4EDEA9D}"/>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76BC0D7F-A5AB-9564-CC24-1C3A2F70440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45CE43C2-CD27-4963-3AB2-966D70720ED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619735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Octubre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34B548B-CA34-CFC3-9578-2D38F62A5273}"/>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3F2E40FC-6B22-3C23-0ABE-07F7CD525BEA}"/>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8B299082-EFC3-AF02-8073-7A33382B63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383479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Noviembre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D2A95170-5CC4-D62E-9206-6E708277E8C6}"/>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D31473EE-6533-84AD-50A5-09254B9FD1F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0BF625AB-C558-3BD7-F0E4-5FFD87DB99A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46489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Diciembre de 2023,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A8428853-DA51-0A19-75D6-E671A07173EB}"/>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82F7AA1E-CF22-BD71-19C3-3625326C4F7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55412730-1FAC-A903-8B37-B6DCE046F83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28455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063070709"/>
              </p:ext>
            </p:extLst>
          </p:nvPr>
        </p:nvGraphicFramePr>
        <p:xfrm>
          <a:off x="610973" y="2232816"/>
          <a:ext cx="10970056" cy="4236720"/>
        </p:xfrm>
        <a:graphic>
          <a:graphicData uri="http://schemas.openxmlformats.org/drawingml/2006/table">
            <a:tbl>
              <a:tblPr firstRow="1" bandRow="1">
                <a:tableStyleId>{5C22544A-7EE6-4342-B048-85BDC9FD1C3A}</a:tableStyleId>
              </a:tblPr>
              <a:tblGrid>
                <a:gridCol w="1349368">
                  <a:extLst>
                    <a:ext uri="{9D8B030D-6E8A-4147-A177-3AD203B41FA5}">
                      <a16:colId xmlns:a16="http://schemas.microsoft.com/office/drawing/2014/main" val="3815405295"/>
                    </a:ext>
                  </a:extLst>
                </a:gridCol>
                <a:gridCol w="6592143">
                  <a:extLst>
                    <a:ext uri="{9D8B030D-6E8A-4147-A177-3AD203B41FA5}">
                      <a16:colId xmlns:a16="http://schemas.microsoft.com/office/drawing/2014/main" val="1609311639"/>
                    </a:ext>
                  </a:extLst>
                </a:gridCol>
                <a:gridCol w="1567968">
                  <a:extLst>
                    <a:ext uri="{9D8B030D-6E8A-4147-A177-3AD203B41FA5}">
                      <a16:colId xmlns:a16="http://schemas.microsoft.com/office/drawing/2014/main" val="3091896015"/>
                    </a:ext>
                  </a:extLst>
                </a:gridCol>
                <a:gridCol w="1460577">
                  <a:extLst>
                    <a:ext uri="{9D8B030D-6E8A-4147-A177-3AD203B41FA5}">
                      <a16:colId xmlns:a16="http://schemas.microsoft.com/office/drawing/2014/main" val="3243898174"/>
                    </a:ext>
                  </a:extLst>
                </a:gridCol>
              </a:tblGrid>
              <a:tr h="355706">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400" dirty="0" err="1"/>
                        <a:t>Fasur</a:t>
                      </a:r>
                      <a:r>
                        <a:rPr lang="es-ES" sz="1400" dirty="0"/>
                        <a:t> Hiram Rodríguez Luna</a:t>
                      </a:r>
                    </a:p>
                  </a:txBody>
                  <a:tcPr anchor="ctr">
                    <a:solidFill>
                      <a:schemeClr val="bg2"/>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solidFill>
                  </a:tcPr>
                </a:tc>
                <a:tc>
                  <a:txBody>
                    <a:bodyPr/>
                    <a:lstStyle/>
                    <a:p>
                      <a:pPr algn="ctr"/>
                      <a:r>
                        <a:rPr lang="es-ES" sz="1400" dirty="0"/>
                        <a:t>Privada</a:t>
                      </a:r>
                    </a:p>
                  </a:txBody>
                  <a:tcPr anchor="ctr">
                    <a:solidFill>
                      <a:schemeClr val="bg2"/>
                    </a:solidFill>
                  </a:tcPr>
                </a:tc>
                <a:tc>
                  <a:txBody>
                    <a:bodyPr/>
                    <a:lstStyle/>
                    <a:p>
                      <a:pPr algn="ctr"/>
                      <a:r>
                        <a:rPr lang="es-ES" sz="1400" dirty="0"/>
                        <a:t> Amonestación pública</a:t>
                      </a:r>
                    </a:p>
                  </a:txBody>
                  <a:tcPr anchor="ctr">
                    <a:solidFill>
                      <a:schemeClr val="bg2"/>
                    </a:solidFill>
                  </a:tcPr>
                </a:tc>
                <a:extLst>
                  <a:ext uri="{0D108BD9-81ED-4DB2-BD59-A6C34878D82A}">
                    <a16:rowId xmlns:a16="http://schemas.microsoft.com/office/drawing/2014/main" val="687376686"/>
                  </a:ext>
                </a:extLst>
              </a:tr>
              <a:tr h="372922">
                <a:tc>
                  <a:txBody>
                    <a:bodyPr/>
                    <a:lstStyle/>
                    <a:p>
                      <a:pPr algn="ctr"/>
                      <a:r>
                        <a:rPr lang="es-ES" sz="1400" dirty="0"/>
                        <a:t>Victoria Araceli Sánchez Valdés</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894425789"/>
                  </a:ext>
                </a:extLst>
              </a:tr>
              <a:tr h="372922">
                <a:tc>
                  <a:txBody>
                    <a:bodyPr/>
                    <a:lstStyle/>
                    <a:p>
                      <a:pPr algn="ctr"/>
                      <a:r>
                        <a:rPr lang="es-ES" sz="1400" dirty="0"/>
                        <a:t>Jesús Javier Covarrubias Delgado</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pública</a:t>
                      </a:r>
                    </a:p>
                  </a:txBody>
                  <a:tcPr anchor="ctr">
                    <a:solidFill>
                      <a:schemeClr val="bg2">
                        <a:lumMod val="90000"/>
                      </a:schemeClr>
                    </a:solidFill>
                  </a:tcPr>
                </a:tc>
                <a:extLst>
                  <a:ext uri="{0D108BD9-81ED-4DB2-BD59-A6C34878D82A}">
                    <a16:rowId xmlns:a16="http://schemas.microsoft.com/office/drawing/2014/main" val="1187102400"/>
                  </a:ext>
                </a:extLst>
              </a:tr>
              <a:tr h="372922">
                <a:tc>
                  <a:txBody>
                    <a:bodyPr/>
                    <a:lstStyle/>
                    <a:p>
                      <a:pPr algn="ct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400" dirty="0"/>
                        <a:t>*********</a:t>
                      </a:r>
                    </a:p>
                  </a:txBody>
                  <a:tcPr anchor="ctr">
                    <a:solidFill>
                      <a:schemeClr val="bg2">
                        <a:lumMod val="90000"/>
                      </a:schemeClr>
                    </a:solidFill>
                  </a:tcPr>
                </a:tc>
                <a:tc>
                  <a:txBody>
                    <a:bodyPr/>
                    <a:lstStyle/>
                    <a:p>
                      <a:pPr algn="just"/>
                      <a:r>
                        <a:rPr lang="es-ES" sz="1400" dirty="0"/>
                        <a:t>Mostró tener notoria negligencia, ineptitud o descuido en el desempeño de sus funciones o labores que debieron realizar, ocasionando con esto un deficiente manejo a los recursos económicos públicos.</a:t>
                      </a:r>
                    </a:p>
                  </a:txBody>
                  <a:tcPr anchor="ctr">
                    <a:solidFill>
                      <a:schemeClr val="bg2">
                        <a:lumMod val="90000"/>
                      </a:schemeClr>
                    </a:solidFill>
                  </a:tcPr>
                </a:tc>
                <a:tc>
                  <a:txBody>
                    <a:bodyPr/>
                    <a:lstStyle/>
                    <a:p>
                      <a:pPr algn="ctr"/>
                      <a:r>
                        <a:rPr lang="es-ES" sz="1400" dirty="0"/>
                        <a:t>Privada</a:t>
                      </a:r>
                    </a:p>
                  </a:txBody>
                  <a:tcPr anchor="ctr">
                    <a:solidFill>
                      <a:schemeClr val="bg2">
                        <a:lumMod val="90000"/>
                      </a:schemeClr>
                    </a:solidFill>
                  </a:tcPr>
                </a:tc>
                <a:tc>
                  <a:txBody>
                    <a:bodyPr/>
                    <a:lstStyle/>
                    <a:p>
                      <a:pPr algn="ctr"/>
                      <a:r>
                        <a:rPr lang="es-ES" sz="140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2180668" y="1609658"/>
            <a:ext cx="7830663" cy="369332"/>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Durante el año 2019, únicamente se aplicaron sanciones en el mes de septiembre</a:t>
            </a:r>
          </a:p>
        </p:txBody>
      </p:sp>
      <p:sp>
        <p:nvSpPr>
          <p:cNvPr id="8" name="CuadroTexto 7">
            <a:extLst>
              <a:ext uri="{FF2B5EF4-FFF2-40B4-BE49-F238E27FC236}">
                <a16:creationId xmlns:a16="http://schemas.microsoft.com/office/drawing/2014/main" id="{B1B39EAB-DCB3-4304-85D4-61105F68C5B0}"/>
              </a:ext>
            </a:extLst>
          </p:cNvPr>
          <p:cNvSpPr txBox="1"/>
          <p:nvPr/>
        </p:nvSpPr>
        <p:spPr>
          <a:xfrm>
            <a:off x="610972" y="6500313"/>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0" name="CuadroTexto 9">
            <a:extLst>
              <a:ext uri="{FF2B5EF4-FFF2-40B4-BE49-F238E27FC236}">
                <a16:creationId xmlns:a16="http://schemas.microsoft.com/office/drawing/2014/main" id="{80428637-42B1-4CAA-A213-72789D37FB13}"/>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a:t>Sanciones aplicadas durante el año </a:t>
            </a:r>
            <a:r>
              <a:rPr lang="es-MX" b="1" dirty="0">
                <a:solidFill>
                  <a:srgbClr val="A963A9"/>
                </a:solidFill>
              </a:rPr>
              <a:t>2019</a:t>
            </a:r>
          </a:p>
        </p:txBody>
      </p:sp>
      <p:grpSp>
        <p:nvGrpSpPr>
          <p:cNvPr id="3" name="Grupo 2">
            <a:extLst>
              <a:ext uri="{FF2B5EF4-FFF2-40B4-BE49-F238E27FC236}">
                <a16:creationId xmlns:a16="http://schemas.microsoft.com/office/drawing/2014/main" id="{3842DAED-D393-404D-AA94-92F43F0B24C7}"/>
              </a:ext>
            </a:extLst>
          </p:cNvPr>
          <p:cNvGrpSpPr/>
          <p:nvPr/>
        </p:nvGrpSpPr>
        <p:grpSpPr>
          <a:xfrm>
            <a:off x="8798780" y="117917"/>
            <a:ext cx="3498971" cy="1997055"/>
            <a:chOff x="7820286" y="994753"/>
            <a:chExt cx="4866831" cy="712636"/>
          </a:xfrm>
        </p:grpSpPr>
        <p:sp>
          <p:nvSpPr>
            <p:cNvPr id="11" name="Rectángulo 10">
              <a:extLst>
                <a:ext uri="{FF2B5EF4-FFF2-40B4-BE49-F238E27FC236}">
                  <a16:creationId xmlns:a16="http://schemas.microsoft.com/office/drawing/2014/main" id="{FD141005-1EBA-2886-5DC7-1853B860FDF9}"/>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2" name="Rectángulo 11">
              <a:extLst>
                <a:ext uri="{FF2B5EF4-FFF2-40B4-BE49-F238E27FC236}">
                  <a16:creationId xmlns:a16="http://schemas.microsoft.com/office/drawing/2014/main" id="{9E35F7AE-0AEE-E554-C133-F64D88A981EF}"/>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2588656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los meses de </a:t>
            </a:r>
            <a:r>
              <a:rPr lang="es-MX" dirty="0">
                <a:solidFill>
                  <a:srgbClr val="A963A9"/>
                </a:solidFill>
              </a:rPr>
              <a:t>Enero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4FE743FA-A2D3-0EEC-D5AA-EDA64EE68DC5}"/>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4BE5FF9A-ECFD-ED96-5D5F-AEF9344377F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AAE5802-2851-8066-B773-5F930F10870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959079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Febrero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5C1DC3A-EF25-07FA-DEE7-A8CF53675040}"/>
              </a:ext>
            </a:extLst>
          </p:cNvPr>
          <p:cNvGrpSpPr/>
          <p:nvPr/>
        </p:nvGrpSpPr>
        <p:grpSpPr>
          <a:xfrm>
            <a:off x="8739841" y="255441"/>
            <a:ext cx="3463769" cy="2008687"/>
            <a:chOff x="7820286" y="994753"/>
            <a:chExt cx="5658866" cy="909337"/>
          </a:xfrm>
        </p:grpSpPr>
        <p:sp>
          <p:nvSpPr>
            <p:cNvPr id="9" name="Rectángulo 8">
              <a:extLst>
                <a:ext uri="{FF2B5EF4-FFF2-40B4-BE49-F238E27FC236}">
                  <a16:creationId xmlns:a16="http://schemas.microsoft.com/office/drawing/2014/main" id="{41F5742E-DD9A-578F-6B7F-1BB1DE0B083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B37B758C-BCA0-1B37-B42B-9FF6585E9BB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362614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2167317315"/>
              </p:ext>
            </p:extLst>
          </p:nvPr>
        </p:nvGraphicFramePr>
        <p:xfrm>
          <a:off x="521728" y="1362843"/>
          <a:ext cx="11170210" cy="5420824"/>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dirty="0" err="1">
                          <a:effectLst/>
                          <a:latin typeface="+mn-lt"/>
                          <a:ea typeface="Calibri" panose="020F0502020204030204" pitchFamily="34" charset="0"/>
                          <a:cs typeface="Times New Roman" panose="02020603050405020304" pitchFamily="18" charset="0"/>
                        </a:rPr>
                        <a:t>Fasur</a:t>
                      </a:r>
                      <a:r>
                        <a:rPr lang="es-MX" sz="1400" dirty="0">
                          <a:effectLst/>
                          <a:latin typeface="+mn-lt"/>
                          <a:ea typeface="Calibri" panose="020F0502020204030204" pitchFamily="34" charset="0"/>
                          <a:cs typeface="Times New Roman" panose="02020603050405020304" pitchFamily="18" charset="0"/>
                        </a:rPr>
                        <a:t> Hiram Rodríguez Luna</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veintiocho (28) observaciones, elaborada por el Área </a:t>
                      </a:r>
                      <a:r>
                        <a:rPr lang="es-MX" sz="1400" kern="1200" noProof="0" dirty="0">
                          <a:solidFill>
                            <a:schemeClr val="dk1"/>
                          </a:solidFill>
                          <a:effectLst/>
                          <a:latin typeface="+mn-lt"/>
                          <a:ea typeface="+mn-ea"/>
                          <a:cs typeface="+mn-cs"/>
                        </a:rPr>
                        <a:t>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effectLst/>
                          <a:latin typeface="+mn-lt"/>
                          <a:ea typeface="Calibri" panose="020F0502020204030204" pitchFamily="34" charset="0"/>
                          <a:cs typeface="Times New Roman" panose="02020603050405020304" pitchFamily="18" charset="0"/>
                        </a:rPr>
                        <a:t>Artículos </a:t>
                      </a:r>
                      <a:r>
                        <a:rPr lang="es-MX" sz="1400" dirty="0">
                          <a:solidFill>
                            <a:srgbClr val="000000"/>
                          </a:solidFill>
                          <a:effectLst/>
                          <a:latin typeface="+mn-lt"/>
                          <a:ea typeface="Calibri" panose="020F0502020204030204" pitchFamily="34" charset="0"/>
                          <a:cs typeface="Times New Roman" panose="02020603050405020304" pitchFamily="18" charset="0"/>
                        </a:rPr>
                        <a:t>7 fracciones I, III, VI</a:t>
                      </a:r>
                      <a:r>
                        <a:rPr lang="es-MX" sz="1400" dirty="0">
                          <a:effectLst/>
                          <a:latin typeface="+mn-lt"/>
                          <a:ea typeface="Calibri" panose="020F0502020204030204" pitchFamily="34" charset="0"/>
                          <a:cs typeface="Arial" panose="020B0604020202020204" pitchFamily="34" charset="0"/>
                        </a:rPr>
                        <a:t> de la</a:t>
                      </a:r>
                      <a:r>
                        <a:rPr lang="es-MX" sz="1400" b="1" dirty="0">
                          <a:effectLst/>
                          <a:latin typeface="+mn-lt"/>
                          <a:ea typeface="Calibri" panose="020F0502020204030204" pitchFamily="34" charset="0"/>
                          <a:cs typeface="Arial" panose="020B0604020202020204" pitchFamily="34" charset="0"/>
                        </a:rPr>
                        <a:t> </a:t>
                      </a:r>
                      <a:r>
                        <a:rPr lang="es-MX" sz="1400" dirty="0">
                          <a:effectLst/>
                          <a:latin typeface="+mn-lt"/>
                          <a:ea typeface="Calibri" panose="020F0502020204030204" pitchFamily="34" charset="0"/>
                          <a:cs typeface="Arial" panose="020B0604020202020204" pitchFamily="34" charset="0"/>
                        </a:rPr>
                        <a:t>Ley General de Responsabilidades Administrativas, artículo 66-A fracciones I y VI de la </a:t>
                      </a:r>
                      <a:r>
                        <a:rPr lang="es-MX" sz="1400" dirty="0">
                          <a:effectLst/>
                          <a:latin typeface="+mn-lt"/>
                          <a:ea typeface="Calibri" panose="020F0502020204030204" pitchFamily="34" charset="0"/>
                          <a:cs typeface="Times New Roman" panose="02020603050405020304" pitchFamily="18" charset="0"/>
                        </a:rPr>
                        <a:t>Ley de Adquisiciones, Arrendamientos y Contratación de Servicios para el Estado de Coahuila,</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p>
                    <a:p>
                      <a:pPr algn="just">
                        <a:lnSpc>
                          <a:spcPct val="115000"/>
                        </a:lnSpc>
                      </a:pP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EB9DF8F0-107F-F54A-E791-ADCEA85EF755}"/>
              </a:ext>
            </a:extLst>
          </p:cNvPr>
          <p:cNvGrpSpPr/>
          <p:nvPr/>
        </p:nvGrpSpPr>
        <p:grpSpPr>
          <a:xfrm>
            <a:off x="8728231" y="57226"/>
            <a:ext cx="3463769" cy="2008687"/>
            <a:chOff x="7820286" y="994753"/>
            <a:chExt cx="5658866" cy="909337"/>
          </a:xfrm>
        </p:grpSpPr>
        <p:sp>
          <p:nvSpPr>
            <p:cNvPr id="3" name="Rectángulo 2">
              <a:extLst>
                <a:ext uri="{FF2B5EF4-FFF2-40B4-BE49-F238E27FC236}">
                  <a16:creationId xmlns:a16="http://schemas.microsoft.com/office/drawing/2014/main" id="{65B28C2A-877F-1D4D-0F1E-F6B85C140D3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CFA46D24-5192-FE4B-713F-9C129CC44AA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0277644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14">
            <a:extLst>
              <a:ext uri="{FF2B5EF4-FFF2-40B4-BE49-F238E27FC236}">
                <a16:creationId xmlns:a16="http://schemas.microsoft.com/office/drawing/2014/main" id="{24FAC84A-EE25-F6F6-D5EB-802E3E9AEFC9}"/>
              </a:ext>
            </a:extLst>
          </p:cNvPr>
          <p:cNvSpPr/>
          <p:nvPr/>
        </p:nvSpPr>
        <p:spPr>
          <a:xfrm>
            <a:off x="610972" y="255441"/>
            <a:ext cx="3210401" cy="1169553"/>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15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16" name="Tabla 15">
            <a:extLst>
              <a:ext uri="{FF2B5EF4-FFF2-40B4-BE49-F238E27FC236}">
                <a16:creationId xmlns:a16="http://schemas.microsoft.com/office/drawing/2014/main" id="{4357CD6F-A91B-78AC-9B19-3B6C0660416F}"/>
              </a:ext>
            </a:extLst>
          </p:cNvPr>
          <p:cNvGraphicFramePr>
            <a:graphicFrameLocks noGrp="1"/>
          </p:cNvGraphicFramePr>
          <p:nvPr>
            <p:extLst>
              <p:ext uri="{D42A27DB-BD31-4B8C-83A1-F6EECF244321}">
                <p14:modId xmlns:p14="http://schemas.microsoft.com/office/powerpoint/2010/main" val="522419616"/>
              </p:ext>
            </p:extLst>
          </p:nvPr>
        </p:nvGraphicFramePr>
        <p:xfrm>
          <a:off x="521728" y="1362843"/>
          <a:ext cx="11170210" cy="4963311"/>
        </p:xfrm>
        <a:graphic>
          <a:graphicData uri="http://schemas.openxmlformats.org/drawingml/2006/table">
            <a:tbl>
              <a:tblPr firstRow="1" bandRow="1">
                <a:tableStyleId>{5C22544A-7EE6-4342-B048-85BDC9FD1C3A}</a:tableStyleId>
              </a:tblPr>
              <a:tblGrid>
                <a:gridCol w="1817968">
                  <a:extLst>
                    <a:ext uri="{9D8B030D-6E8A-4147-A177-3AD203B41FA5}">
                      <a16:colId xmlns:a16="http://schemas.microsoft.com/office/drawing/2014/main" val="649461915"/>
                    </a:ext>
                  </a:extLst>
                </a:gridCol>
                <a:gridCol w="2128837">
                  <a:extLst>
                    <a:ext uri="{9D8B030D-6E8A-4147-A177-3AD203B41FA5}">
                      <a16:colId xmlns:a16="http://schemas.microsoft.com/office/drawing/2014/main" val="203957414"/>
                    </a:ext>
                  </a:extLst>
                </a:gridCol>
                <a:gridCol w="3557588">
                  <a:extLst>
                    <a:ext uri="{9D8B030D-6E8A-4147-A177-3AD203B41FA5}">
                      <a16:colId xmlns:a16="http://schemas.microsoft.com/office/drawing/2014/main" val="2162176112"/>
                    </a:ext>
                  </a:extLst>
                </a:gridCol>
                <a:gridCol w="3665817">
                  <a:extLst>
                    <a:ext uri="{9D8B030D-6E8A-4147-A177-3AD203B41FA5}">
                      <a16:colId xmlns:a16="http://schemas.microsoft.com/office/drawing/2014/main" val="1793552894"/>
                    </a:ext>
                  </a:extLst>
                </a:gridCol>
              </a:tblGrid>
              <a:tr h="1018686">
                <a:tc>
                  <a:txBody>
                    <a:bodyPr/>
                    <a:lstStyle/>
                    <a:p>
                      <a:pPr algn="ctr"/>
                      <a:r>
                        <a:rPr lang="es-ES" sz="1400" dirty="0">
                          <a:latin typeface="+mn-lt"/>
                        </a:rPr>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400" dirty="0">
                          <a:latin typeface="+mn-lt"/>
                        </a:rPr>
                        <a:t>Disposición</a:t>
                      </a:r>
                    </a:p>
                  </a:txBody>
                  <a:tcPr anchor="ctr">
                    <a:solidFill>
                      <a:srgbClr val="9059A1"/>
                    </a:solidFill>
                  </a:tcPr>
                </a:tc>
                <a:tc>
                  <a:txBody>
                    <a:bodyPr/>
                    <a:lstStyle/>
                    <a:p>
                      <a:pPr algn="ctr"/>
                      <a:r>
                        <a:rPr lang="es-ES" sz="1400" dirty="0">
                          <a:latin typeface="+mn-lt"/>
                        </a:rPr>
                        <a:t>Sanción</a:t>
                      </a:r>
                    </a:p>
                  </a:txBody>
                  <a:tcPr anchor="ctr">
                    <a:solidFill>
                      <a:srgbClr val="9059A1"/>
                    </a:solidFill>
                  </a:tcPr>
                </a:tc>
                <a:extLst>
                  <a:ext uri="{0D108BD9-81ED-4DB2-BD59-A6C34878D82A}">
                    <a16:rowId xmlns:a16="http://schemas.microsoft.com/office/drawing/2014/main" val="3261022819"/>
                  </a:ext>
                </a:extLst>
              </a:tr>
              <a:tr h="3944625">
                <a:tc>
                  <a:txBody>
                    <a:bodyPr/>
                    <a:lstStyle/>
                    <a:p>
                      <a:pPr algn="ctr">
                        <a:lnSpc>
                          <a:spcPct val="115000"/>
                        </a:lnSpc>
                        <a:spcAft>
                          <a:spcPts val="0"/>
                        </a:spcAft>
                      </a:pPr>
                      <a:r>
                        <a:rPr lang="es-MX" sz="1400" b="0" dirty="0">
                          <a:solidFill>
                            <a:schemeClr val="tx1"/>
                          </a:solidFill>
                          <a:effectLst/>
                          <a:latin typeface="+mn-lt"/>
                          <a:ea typeface="Calibri" panose="020F0502020204030204" pitchFamily="34" charset="0"/>
                          <a:cs typeface="Times New Roman" panose="02020603050405020304" pitchFamily="18" charset="0"/>
                        </a:rPr>
                        <a:t>Jesús Javier Covarrubias Delgado</a:t>
                      </a:r>
                    </a:p>
                  </a:txBody>
                  <a:tcPr marL="68580" marR="68580" marT="0" marB="0" anchor="ctr">
                    <a:solidFill>
                      <a:schemeClr val="bg2">
                        <a:lumMod val="90000"/>
                      </a:schemeClr>
                    </a:solidFill>
                  </a:tcPr>
                </a:tc>
                <a:tc>
                  <a:txBody>
                    <a:bodyPr/>
                    <a:lstStyle/>
                    <a:p>
                      <a:pPr marL="0" marR="0" lvl="0" indent="0" algn="just" defTabSz="914411" rtl="0" eaLnBrk="1" fontAlgn="auto" latinLnBrk="0" hangingPunct="1">
                        <a:lnSpc>
                          <a:spcPct val="115000"/>
                        </a:lnSpc>
                        <a:spcBef>
                          <a:spcPts val="0"/>
                        </a:spcBef>
                        <a:spcAft>
                          <a:spcPts val="0"/>
                        </a:spcAft>
                        <a:buClrTx/>
                        <a:buSzTx/>
                        <a:buFontTx/>
                        <a:buNone/>
                        <a:tabLst/>
                        <a:defRPr/>
                      </a:pPr>
                      <a:r>
                        <a:rPr lang="es-MX" sz="1400" kern="1200" noProof="0" dirty="0">
                          <a:solidFill>
                            <a:schemeClr val="dk1"/>
                          </a:solidFill>
                          <a:effectLst/>
                          <a:latin typeface="+mn-lt"/>
                          <a:ea typeface="+mn-ea"/>
                          <a:cs typeface="+mn-cs"/>
                        </a:rPr>
                        <a:t>Acciones u omisiones practicadas en la </a:t>
                      </a:r>
                      <a:r>
                        <a:rPr lang="es-MX" sz="1400" b="0" kern="1200" noProof="0" dirty="0">
                          <a:solidFill>
                            <a:schemeClr val="dk1"/>
                          </a:solidFill>
                          <a:effectLst/>
                          <a:latin typeface="+mn-lt"/>
                          <a:ea typeface="+mn-ea"/>
                          <a:cs typeface="+mn-cs"/>
                        </a:rPr>
                        <a:t>Auditoría Integral a las Operaciones del 2do Trimestre del 2020 de este Instituto Electoral de Coahuila, donde se concluye que no se solventan veinticinco (25) de las </a:t>
                      </a:r>
                      <a:r>
                        <a:rPr lang="es-MX" sz="1400" kern="1200" noProof="0" dirty="0">
                          <a:solidFill>
                            <a:schemeClr val="dk1"/>
                          </a:solidFill>
                          <a:effectLst/>
                          <a:latin typeface="+mn-lt"/>
                          <a:ea typeface="+mn-ea"/>
                          <a:cs typeface="+mn-cs"/>
                        </a:rPr>
                        <a:t>veintiocho (28) observaciones, elaborada por el Área de Auditoría de la Contraloría Interna, Órgano Interno de Control.</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pPr>
                      <a:endParaRPr lang="es-MX" sz="1400" dirty="0">
                        <a:solidFill>
                          <a:srgbClr val="000000"/>
                        </a:solidFill>
                        <a:effectLst/>
                        <a:latin typeface="+mn-lt"/>
                        <a:ea typeface="Calibri" panose="020F0502020204030204" pitchFamily="34" charset="0"/>
                        <a:cs typeface="Times New Roman" panose="02020603050405020304" pitchFamily="18" charset="0"/>
                      </a:endParaRPr>
                    </a:p>
                    <a:p>
                      <a:pPr algn="just">
                        <a:lnSpc>
                          <a:spcPct val="115000"/>
                        </a:lnSpc>
                      </a:pPr>
                      <a:r>
                        <a:rPr lang="es-MX" sz="140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40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42 y 43 de la Ley General de Contabilidad Gubernamental, los puntos 4 y 5 de los </a:t>
                      </a:r>
                      <a:r>
                        <a:rPr lang="es-MX" sz="1400" dirty="0">
                          <a:effectLst/>
                          <a:latin typeface="+mn-lt"/>
                          <a:ea typeface="Calibri" panose="020F0502020204030204" pitchFamily="34" charset="0"/>
                          <a:cs typeface="Times New Roman" panose="02020603050405020304" pitchFamily="18" charset="0"/>
                        </a:rPr>
                        <a:t>Postulados Básicos de Contabilidad Gubernamental, emitidos por el CONAC, articulo 9 de la </a:t>
                      </a:r>
                      <a:r>
                        <a:rPr lang="es-MX" sz="1400" dirty="0">
                          <a:effectLst/>
                          <a:latin typeface="+mn-lt"/>
                          <a:ea typeface="Calibri" panose="020F0502020204030204" pitchFamily="34" charset="0"/>
                          <a:cs typeface="Arial" panose="020B0604020202020204" pitchFamily="34" charset="0"/>
                        </a:rPr>
                        <a:t>Ley de Rendición de Cuentas y Fiscalización Superior del Estado de Coahuila de Zaragoza y articulo 43 en sus fracciones VII y XXI del Reglamento Interior del Instituto Electoral de Coahuila.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lgn="just">
                        <a:lnSpc>
                          <a:spcPct val="115000"/>
                        </a:lnSpc>
                        <a:spcAft>
                          <a:spcPts val="0"/>
                        </a:spcAft>
                      </a:pPr>
                      <a:r>
                        <a:rPr lang="es-MX" sz="1400" kern="1200" noProof="0" dirty="0">
                          <a:solidFill>
                            <a:schemeClr val="dk1"/>
                          </a:solidFill>
                          <a:effectLst/>
                          <a:latin typeface="+mn-lt"/>
                          <a:ea typeface="+mn-ea"/>
                          <a:cs typeface="+mn-cs"/>
                        </a:rPr>
                        <a:t>Inhabilitación temporal para desempeñar empleos, cargos o comisiones en el servicio publico y para participar en adquisiciones, arrendamiento, servicios u obras publicas por un periodo de tres (03) meses.</a:t>
                      </a:r>
                    </a:p>
                    <a:p>
                      <a:pPr algn="just">
                        <a:lnSpc>
                          <a:spcPct val="115000"/>
                        </a:lnSpc>
                        <a:spcAft>
                          <a:spcPts val="0"/>
                        </a:spcAft>
                      </a:pPr>
                      <a:endParaRPr lang="es-MX" sz="1400" kern="1200" noProof="0" dirty="0">
                        <a:solidFill>
                          <a:schemeClr val="dk1"/>
                        </a:solidFill>
                        <a:effectLst/>
                        <a:latin typeface="+mn-lt"/>
                        <a:ea typeface="+mn-ea"/>
                        <a:cs typeface="+mn-cs"/>
                      </a:endParaRPr>
                    </a:p>
                    <a:p>
                      <a:pPr algn="just">
                        <a:lnSpc>
                          <a:spcPct val="115000"/>
                        </a:lnSpc>
                        <a:spcAft>
                          <a:spcPts val="0"/>
                        </a:spcAft>
                      </a:pPr>
                      <a:r>
                        <a:rPr lang="es-MX" sz="1400" kern="1200" noProof="0" dirty="0">
                          <a:solidFill>
                            <a:schemeClr val="dk1"/>
                          </a:solidFill>
                          <a:effectLst/>
                          <a:latin typeface="+mn-lt"/>
                          <a:ea typeface="+mn-ea"/>
                          <a:cs typeface="+mn-cs"/>
                        </a:rPr>
                        <a:t>Acuerdo de Ejecutoriedad con fecha 29 de Marzo de 2024 por lo que con posterioridad se realizarán los trámites ante la Secretaría de Fiscalización y Rendición de Cuentas de Coahuila para dejar firme dicha inhabilitación.</a:t>
                      </a:r>
                    </a:p>
                  </a:txBody>
                  <a:tcPr marL="68580" marR="68580" marT="0" marB="0" anchor="ctr">
                    <a:solidFill>
                      <a:schemeClr val="bg2">
                        <a:lumMod val="90000"/>
                      </a:schemeClr>
                    </a:solidFill>
                  </a:tcPr>
                </a:tc>
                <a:extLst>
                  <a:ext uri="{0D108BD9-81ED-4DB2-BD59-A6C34878D82A}">
                    <a16:rowId xmlns:a16="http://schemas.microsoft.com/office/drawing/2014/main" val="1034361623"/>
                  </a:ext>
                </a:extLst>
              </a:tr>
            </a:tbl>
          </a:graphicData>
        </a:graphic>
      </p:graphicFrame>
      <p:sp>
        <p:nvSpPr>
          <p:cNvPr id="17" name="CuadroTexto 16">
            <a:extLst>
              <a:ext uri="{FF2B5EF4-FFF2-40B4-BE49-F238E27FC236}">
                <a16:creationId xmlns:a16="http://schemas.microsoft.com/office/drawing/2014/main" id="{C3DA02E0-65BF-42F9-339E-A347F6DAE4E1}"/>
              </a:ext>
            </a:extLst>
          </p:cNvPr>
          <p:cNvSpPr txBox="1"/>
          <p:nvPr/>
        </p:nvSpPr>
        <p:spPr>
          <a:xfrm>
            <a:off x="4085223" y="250765"/>
            <a:ext cx="3521412" cy="707886"/>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000" dirty="0"/>
              <a:t>Sanciones aplicadas en el mes de </a:t>
            </a:r>
            <a:r>
              <a:rPr lang="es-MX" sz="2000" b="1" dirty="0">
                <a:solidFill>
                  <a:srgbClr val="7030A0"/>
                </a:solidFill>
              </a:rPr>
              <a:t>Marzo de 2024</a:t>
            </a:r>
            <a:endParaRPr lang="es-MX" sz="2000" dirty="0"/>
          </a:p>
        </p:txBody>
      </p:sp>
      <p:grpSp>
        <p:nvGrpSpPr>
          <p:cNvPr id="2" name="Grupo 1">
            <a:extLst>
              <a:ext uri="{FF2B5EF4-FFF2-40B4-BE49-F238E27FC236}">
                <a16:creationId xmlns:a16="http://schemas.microsoft.com/office/drawing/2014/main" id="{C262269A-4F3E-3427-FE32-D844EA382E5A}"/>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ED616F57-1AAB-63B9-4A05-14C39B2334EE}"/>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4" name="Rectángulo 3">
              <a:extLst>
                <a:ext uri="{FF2B5EF4-FFF2-40B4-BE49-F238E27FC236}">
                  <a16:creationId xmlns:a16="http://schemas.microsoft.com/office/drawing/2014/main" id="{DF37DCBF-6865-A497-C351-581630BC825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70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Abril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A29586A-E91A-AD83-E67C-E509FD064EA9}"/>
              </a:ext>
            </a:extLst>
          </p:cNvPr>
          <p:cNvGrpSpPr/>
          <p:nvPr/>
        </p:nvGrpSpPr>
        <p:grpSpPr>
          <a:xfrm>
            <a:off x="8728231" y="67885"/>
            <a:ext cx="3463769" cy="2008687"/>
            <a:chOff x="7820286" y="994753"/>
            <a:chExt cx="5658866" cy="909337"/>
          </a:xfrm>
        </p:grpSpPr>
        <p:sp>
          <p:nvSpPr>
            <p:cNvPr id="9" name="Rectángulo 8">
              <a:extLst>
                <a:ext uri="{FF2B5EF4-FFF2-40B4-BE49-F238E27FC236}">
                  <a16:creationId xmlns:a16="http://schemas.microsoft.com/office/drawing/2014/main" id="{7A7D978B-9743-07CE-7F43-F0B98223A84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8BA22BA-1179-2408-F7B4-AADC36FFB1D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343849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Mayo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7D57106B-E4DE-CD07-8406-D6E192B4745F}"/>
              </a:ext>
            </a:extLst>
          </p:cNvPr>
          <p:cNvGrpSpPr/>
          <p:nvPr/>
        </p:nvGrpSpPr>
        <p:grpSpPr>
          <a:xfrm>
            <a:off x="8728231" y="67885"/>
            <a:ext cx="3463769" cy="2008687"/>
            <a:chOff x="7820286" y="994753"/>
            <a:chExt cx="5658866" cy="909337"/>
          </a:xfrm>
        </p:grpSpPr>
        <p:sp>
          <p:nvSpPr>
            <p:cNvPr id="9" name="Rectángulo 8">
              <a:extLst>
                <a:ext uri="{FF2B5EF4-FFF2-40B4-BE49-F238E27FC236}">
                  <a16:creationId xmlns:a16="http://schemas.microsoft.com/office/drawing/2014/main" id="{66301C02-4C80-0A25-96BF-18A5D6398A4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2032B58F-83F8-E49B-B1AC-353721C05A5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2058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dirty="0">
                <a:solidFill>
                  <a:srgbClr val="A963A9"/>
                </a:solidFill>
              </a:rPr>
              <a:t>Junio de 2024,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0D7917B2-4149-AAE2-BB04-7623C8835E77}"/>
              </a:ext>
            </a:extLst>
          </p:cNvPr>
          <p:cNvGrpSpPr/>
          <p:nvPr/>
        </p:nvGrpSpPr>
        <p:grpSpPr>
          <a:xfrm>
            <a:off x="8728231" y="67885"/>
            <a:ext cx="3463769" cy="2008687"/>
            <a:chOff x="7820286" y="994753"/>
            <a:chExt cx="5658866" cy="909337"/>
          </a:xfrm>
        </p:grpSpPr>
        <p:sp>
          <p:nvSpPr>
            <p:cNvPr id="9" name="Rectángulo 8">
              <a:extLst>
                <a:ext uri="{FF2B5EF4-FFF2-40B4-BE49-F238E27FC236}">
                  <a16:creationId xmlns:a16="http://schemas.microsoft.com/office/drawing/2014/main" id="{D00A64A0-0C04-8BF8-EAFD-A27E7FE25791}"/>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10" name="Rectángulo 9">
              <a:extLst>
                <a:ext uri="{FF2B5EF4-FFF2-40B4-BE49-F238E27FC236}">
                  <a16:creationId xmlns:a16="http://schemas.microsoft.com/office/drawing/2014/main" id="{C04F0BF7-68E5-85F2-AC15-DB6AC59063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508480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1859814788"/>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5749172A-DF9A-BFA1-AAF6-5FB3BA00A605}"/>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58BD43C1-13E6-40E6-60D9-C5C31696273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9A3F97E9-492D-F86C-BDCA-69491C12BFF8}"/>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15402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29592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3616565851"/>
              </p:ext>
            </p:extLst>
          </p:nvPr>
        </p:nvGraphicFramePr>
        <p:xfrm>
          <a:off x="312357" y="117032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BB04C7AA-4827-F122-0E64-D7CACB370239}"/>
              </a:ext>
            </a:extLst>
          </p:cNvPr>
          <p:cNvGrpSpPr/>
          <p:nvPr/>
        </p:nvGrpSpPr>
        <p:grpSpPr>
          <a:xfrm>
            <a:off x="8728231" y="0"/>
            <a:ext cx="3463769" cy="2008687"/>
            <a:chOff x="7820286" y="994753"/>
            <a:chExt cx="5658866" cy="909337"/>
          </a:xfrm>
        </p:grpSpPr>
        <p:sp>
          <p:nvSpPr>
            <p:cNvPr id="3" name="Rectángulo 2">
              <a:extLst>
                <a:ext uri="{FF2B5EF4-FFF2-40B4-BE49-F238E27FC236}">
                  <a16:creationId xmlns:a16="http://schemas.microsoft.com/office/drawing/2014/main" id="{DFDC0893-8E60-C8DF-0354-192A9DC470D4}"/>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5BA7EC4-541A-D8D4-29A9-7ED1B58DEDF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1389055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37819750"/>
              </p:ext>
            </p:extLst>
          </p:nvPr>
        </p:nvGraphicFramePr>
        <p:xfrm>
          <a:off x="408062" y="1542123"/>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2021 de este Instituto Electoral de Coahuila, donde se concluye que no se solventan veintiocho (28) de las cuarenta (40)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Julio de 2024</a:t>
            </a:r>
            <a:endParaRPr lang="es-MX" sz="2400" dirty="0"/>
          </a:p>
        </p:txBody>
      </p:sp>
      <p:grpSp>
        <p:nvGrpSpPr>
          <p:cNvPr id="2" name="Grupo 1">
            <a:extLst>
              <a:ext uri="{FF2B5EF4-FFF2-40B4-BE49-F238E27FC236}">
                <a16:creationId xmlns:a16="http://schemas.microsoft.com/office/drawing/2014/main" id="{3F13E568-8F28-5A62-9DED-9C931396A106}"/>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3631B55A-51B5-0B78-6EDC-D339F2ECD27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89AD9EC-C341-86B0-FC84-E986F7A469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83859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675832555"/>
              </p:ext>
            </p:extLst>
          </p:nvPr>
        </p:nvGraphicFramePr>
        <p:xfrm>
          <a:off x="510895" y="1473827"/>
          <a:ext cx="11170210" cy="4966844"/>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508655">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Cesar Pérez Villarreal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Amonestación</a:t>
                      </a:r>
                      <a:r>
                        <a:rPr lang="en-US" sz="1400" b="1" dirty="0">
                          <a:effectLst/>
                          <a:latin typeface="+mn-lt"/>
                          <a:ea typeface="Calibri" panose="020F0502020204030204" pitchFamily="34" charset="0"/>
                          <a:cs typeface="Times New Roman" panose="02020603050405020304" pitchFamily="18" charset="0"/>
                        </a:rPr>
                        <a:t> </a:t>
                      </a:r>
                      <a:r>
                        <a:rPr lang="es-MX" sz="1400" b="1" noProof="0" dirty="0">
                          <a:effectLst/>
                          <a:latin typeface="+mn-lt"/>
                          <a:ea typeface="Calibri" panose="020F0502020204030204" pitchFamily="34" charset="0"/>
                          <a:cs typeface="Times New Roman" panose="02020603050405020304" pitchFamily="18" charset="0"/>
                        </a:rPr>
                        <a:t>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solidFill>
                  </a:tcPr>
                </a:tc>
                <a:extLst>
                  <a:ext uri="{0D108BD9-81ED-4DB2-BD59-A6C34878D82A}">
                    <a16:rowId xmlns:a16="http://schemas.microsoft.com/office/drawing/2014/main" val="687376686"/>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Héctor Javier Corpus Zamora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n-US" sz="1400" b="1" dirty="0">
                          <a:effectLst/>
                          <a:latin typeface="+mn-lt"/>
                          <a:ea typeface="Calibri" panose="020F0502020204030204" pitchFamily="34" charset="0"/>
                          <a:cs typeface="Times New Roman" panose="02020603050405020304" pitchFamily="18" charset="0"/>
                        </a:rPr>
                        <a:t> </a:t>
                      </a:r>
                      <a:r>
                        <a:rPr lang="es-MX" sz="1400" b="1" dirty="0">
                          <a:effectLst/>
                          <a:latin typeface="+mn-lt"/>
                          <a:ea typeface="Calibri" panose="020F0502020204030204" pitchFamily="34" charset="0"/>
                          <a:cs typeface="Times New Roman" panose="02020603050405020304" pitchFamily="18" charset="0"/>
                        </a:rPr>
                        <a:t>Amonestación pública</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2" name="CuadroTexto 1">
            <a:extLst>
              <a:ext uri="{FF2B5EF4-FFF2-40B4-BE49-F238E27FC236}">
                <a16:creationId xmlns:a16="http://schemas.microsoft.com/office/drawing/2014/main" id="{5EEB2B06-6CF6-4BB9-A022-B0D2198C14B5}"/>
              </a:ext>
            </a:extLst>
          </p:cNvPr>
          <p:cNvSpPr txBox="1"/>
          <p:nvPr/>
        </p:nvSpPr>
        <p:spPr>
          <a:xfrm>
            <a:off x="4784721" y="419512"/>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3" name="Grupo 2">
            <a:extLst>
              <a:ext uri="{FF2B5EF4-FFF2-40B4-BE49-F238E27FC236}">
                <a16:creationId xmlns:a16="http://schemas.microsoft.com/office/drawing/2014/main" id="{876805BB-DC72-8236-94F0-21CF932804BD}"/>
              </a:ext>
            </a:extLst>
          </p:cNvPr>
          <p:cNvGrpSpPr/>
          <p:nvPr/>
        </p:nvGrpSpPr>
        <p:grpSpPr>
          <a:xfrm>
            <a:off x="8798780" y="117917"/>
            <a:ext cx="3498971" cy="1997055"/>
            <a:chOff x="7820286" y="994753"/>
            <a:chExt cx="4866831" cy="712636"/>
          </a:xfrm>
        </p:grpSpPr>
        <p:sp>
          <p:nvSpPr>
            <p:cNvPr id="8" name="Rectángulo 7">
              <a:extLst>
                <a:ext uri="{FF2B5EF4-FFF2-40B4-BE49-F238E27FC236}">
                  <a16:creationId xmlns:a16="http://schemas.microsoft.com/office/drawing/2014/main" id="{4F48A851-8447-9AF2-277D-5938AA2242C7}"/>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569AC52E-3DB2-7ED1-8BCB-3E8DAC915B04}"/>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569543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4243487956"/>
              </p:ext>
            </p:extLst>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err="1"/>
                        <a:t>Fasur</a:t>
                      </a:r>
                      <a:r>
                        <a:rPr lang="es-ES" sz="1150" dirty="0"/>
                        <a:t> Hiram Rodríguez Luna</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247315"/>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637D1358-6160-1AFE-0E4B-BC3A222AD9D0}"/>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A33A1D88-F43C-BB4E-6469-CC74DE114D0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0D88E99E-630F-7BA8-4E35-027C3EACFFE0}"/>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406413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44752"/>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312358" y="6478801"/>
            <a:ext cx="11291811"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41403727"/>
              </p:ext>
            </p:extLst>
          </p:nvPr>
        </p:nvGraphicFramePr>
        <p:xfrm>
          <a:off x="312357" y="1383689"/>
          <a:ext cx="11291811" cy="5068626"/>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452883">
                  <a:extLst>
                    <a:ext uri="{9D8B030D-6E8A-4147-A177-3AD203B41FA5}">
                      <a16:colId xmlns:a16="http://schemas.microsoft.com/office/drawing/2014/main" val="1609311639"/>
                    </a:ext>
                  </a:extLst>
                </a:gridCol>
                <a:gridCol w="5668376">
                  <a:extLst>
                    <a:ext uri="{9D8B030D-6E8A-4147-A177-3AD203B41FA5}">
                      <a16:colId xmlns:a16="http://schemas.microsoft.com/office/drawing/2014/main" val="3091896015"/>
                    </a:ext>
                  </a:extLst>
                </a:gridCol>
                <a:gridCol w="1186542">
                  <a:extLst>
                    <a:ext uri="{9D8B030D-6E8A-4147-A177-3AD203B41FA5}">
                      <a16:colId xmlns:a16="http://schemas.microsoft.com/office/drawing/2014/main" val="3243898174"/>
                    </a:ext>
                  </a:extLst>
                </a:gridCol>
              </a:tblGrid>
              <a:tr h="577427">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2196577">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r h="2294622">
                <a:tc>
                  <a:txBody>
                    <a:bodyPr/>
                    <a:lstStyle/>
                    <a:p>
                      <a:pPr algn="ct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894425789"/>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92042"/>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A0A64DC3-9F02-2E27-0ECA-A41CD10707FF}"/>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9F6E5C0B-3968-0192-2011-5367067317D7}"/>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9F336BB-5E94-1CA1-B118-C6726E66222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58754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extLst>
              <p:ext uri="{D42A27DB-BD31-4B8C-83A1-F6EECF244321}">
                <p14:modId xmlns:p14="http://schemas.microsoft.com/office/powerpoint/2010/main" val="2382347931"/>
              </p:ext>
            </p:extLst>
          </p:nvPr>
        </p:nvGraphicFramePr>
        <p:xfrm>
          <a:off x="408062" y="1378826"/>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2021 de este Instituto Electoral de Coahuila, donde se concluye que no se solventan veinticinco (25) de las treinta y seis (36)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Agosto de 2024</a:t>
            </a:r>
            <a:endParaRPr lang="es-MX" sz="2400" dirty="0"/>
          </a:p>
        </p:txBody>
      </p:sp>
      <p:grpSp>
        <p:nvGrpSpPr>
          <p:cNvPr id="2" name="Grupo 1">
            <a:extLst>
              <a:ext uri="{FF2B5EF4-FFF2-40B4-BE49-F238E27FC236}">
                <a16:creationId xmlns:a16="http://schemas.microsoft.com/office/drawing/2014/main" id="{7F3D010A-DB89-4EC8-8A4F-2F4E94F108EA}"/>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69D949D3-CA19-5E1C-B247-88D86858B345}"/>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F5952B8-82BA-891F-54A8-53E2BD59933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5683434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a:t>
                      </a:r>
                      <a:r>
                        <a:rPr lang="es-MX" sz="1150" b="0" kern="1200" noProof="0" dirty="0">
                          <a:solidFill>
                            <a:schemeClr val="dk1"/>
                          </a:solidFill>
                          <a:effectLst/>
                          <a:latin typeface="+mn-lt"/>
                          <a:ea typeface="+mn-ea"/>
                          <a:cs typeface="+mn-cs"/>
                        </a:rPr>
                        <a:t>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D4ABEB86-BDF3-BC62-CFDA-3EF06DB30A96}"/>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82176FA8-8C2B-AF2E-8A1A-E1B1249E134B}"/>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E66D0C7-B84E-8E50-035B-992FE2F0D8C4}"/>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7257460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39776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txBody>
                  <a:tcPr anchor="ctr">
                    <a:solidFill>
                      <a:schemeClr val="bg2">
                        <a:lumMod val="90000"/>
                      </a:schemeClr>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215B8A6D-99AD-186F-C392-88CDE42379DE}"/>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D51690BB-16CC-1CAA-AE16-7AFB2842D46F}"/>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600BD4F1-D040-B818-498A-F36DE41D172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2929855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542123"/>
          <a:ext cx="11119909" cy="20421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00" kern="1200" noProof="0" dirty="0">
                          <a:solidFill>
                            <a:schemeClr val="dk1"/>
                          </a:solidFill>
                          <a:effectLst/>
                          <a:latin typeface="+mn-lt"/>
                          <a:ea typeface="+mn-ea"/>
                          <a:cs typeface="+mn-cs"/>
                        </a:rPr>
                        <a:t>Acciones </a:t>
                      </a:r>
                      <a:r>
                        <a:rPr lang="es-MX" sz="1100" b="0" kern="1200" noProof="0" dirty="0">
                          <a:solidFill>
                            <a:schemeClr val="dk1"/>
                          </a:solidFill>
                          <a:effectLst/>
                          <a:latin typeface="+mn-lt"/>
                          <a:ea typeface="+mn-ea"/>
                          <a:cs typeface="+mn-cs"/>
                        </a:rPr>
                        <a:t>u omisiones practicadas en la </a:t>
                      </a:r>
                      <a:r>
                        <a:rPr lang="es-ES_tradnl" sz="1100" b="0" kern="1200" dirty="0">
                          <a:solidFill>
                            <a:schemeClr val="dk1"/>
                          </a:solidFill>
                          <a:effectLst/>
                          <a:latin typeface="+mn-lt"/>
                          <a:ea typeface="+mn-ea"/>
                          <a:cs typeface="+mn-cs"/>
                        </a:rPr>
                        <a:t>Auditoría Integral a las operaciones del 3er Trimestre del 2020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OA/CI/01/2021, realizadas a la Dirección Ejecutiva de Administración y dentro de la Auditoria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OAS/CI/08/2021, se determinó que no se solventaron 32 de las 38 observaciones</a:t>
                      </a:r>
                      <a:r>
                        <a:rPr lang="es-MX" sz="1100" b="0" kern="1200" noProof="0" dirty="0">
                          <a:solidFill>
                            <a:schemeClr val="dk1"/>
                          </a:solidFill>
                          <a:effectLst/>
                          <a:latin typeface="+mn-lt"/>
                          <a:ea typeface="+mn-ea"/>
                          <a:cs typeface="+mn-cs"/>
                        </a:rPr>
                        <a:t>, elaborada por el Área </a:t>
                      </a:r>
                      <a:r>
                        <a:rPr lang="es-MX" sz="1100" kern="1200" noProof="0" dirty="0">
                          <a:solidFill>
                            <a:schemeClr val="dk1"/>
                          </a:solidFill>
                          <a:effectLst/>
                          <a:latin typeface="+mn-lt"/>
                          <a:ea typeface="+mn-ea"/>
                          <a:cs typeface="+mn-cs"/>
                        </a:rPr>
                        <a:t>de Auditoría de la Contraloría Interna, Órgano Interno de Control.</a:t>
                      </a:r>
                      <a:endParaRPr lang="es-ES" sz="1100" dirty="0"/>
                    </a:p>
                    <a:p>
                      <a:pPr algn="just"/>
                      <a:endParaRPr lang="es-ES" sz="1150" dirty="0"/>
                    </a:p>
                  </a:txBody>
                  <a:tcPr anchor="ctr">
                    <a:solidFill>
                      <a:schemeClr val="bg2"/>
                    </a:solidFill>
                  </a:tcPr>
                </a:tc>
                <a:tc>
                  <a:txBody>
                    <a:bodyPr/>
                    <a:lstStyle/>
                    <a:p>
                      <a:pPr algn="ctr"/>
                      <a:r>
                        <a:rPr lang="es-MX" sz="1100" kern="1200" dirty="0">
                          <a:solidFill>
                            <a:schemeClr val="dk1"/>
                          </a:solidFill>
                          <a:effectLst/>
                          <a:latin typeface="+mn-lt"/>
                          <a:ea typeface="+mn-ea"/>
                          <a:cs typeface="+mn-cs"/>
                        </a:rPr>
                        <a:t>Articulo 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19 fracción I y II, 21, 35, 42 y 43 de la Ley General de Contabilidad Gubernamental, artículos 20, 21, 22 y 66 A fracciones I y II y artículo 73 fracción I de la Ley de Adquisiciones, Arrendamientos y Contratación de Servicios para el Estado de Coahuila, articulo 9 de la Ley de Rendición de Cuentas y Fiscalización Superior del Estado de Coahuila de Zaragoza, párrafo quinto del  Manual de Contabilidad Gubernamental; Capitulo III, Plan de Cuentas y articulo 43 en sus fracciones VII y XXI del Reglamento Interior del Instituto Electoral de Coahuila.</a:t>
                      </a:r>
                      <a:endParaRPr lang="es-ES" sz="11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53CE039D-1372-F984-C12A-1E8957AE5168}"/>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7C7416D4-091B-0C4A-7683-909233E56F0F}"/>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A9365380-D502-7FD0-898E-2642BEDC7953}"/>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69092630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247911">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E92AE71A-0A42-6B7A-4B9B-65B72854CDA3}"/>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00A8DD74-D245-0064-F60C-5CE386BCF785}"/>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C785C081-6A74-037A-5DDD-2725CC22FB31}"/>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377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2824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solidFill>
                  </a:tcPr>
                </a:tc>
                <a:tc>
                  <a:txBody>
                    <a:bodyPr/>
                    <a:lstStyle/>
                    <a:p>
                      <a:pPr algn="ctr">
                        <a:spcBef>
                          <a:spcPts val="0"/>
                        </a:spcBef>
                      </a:pPr>
                      <a:r>
                        <a:rPr lang="es-MX" sz="1000" dirty="0">
                          <a:solidFill>
                            <a:srgbClr val="000000"/>
                          </a:solidFill>
                          <a:effectLst/>
                          <a:latin typeface="+mn-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n-lt"/>
                          <a:ea typeface="+mn-ea"/>
                          <a:cs typeface="+mn-cs"/>
                        </a:rPr>
                        <a:t>7 en su fracción I de la</a:t>
                      </a:r>
                      <a:r>
                        <a:rPr lang="es-MX" sz="1000" b="1" kern="1200" dirty="0">
                          <a:solidFill>
                            <a:schemeClr val="dk1"/>
                          </a:solidFill>
                          <a:effectLst/>
                          <a:latin typeface="+mn-lt"/>
                          <a:ea typeface="+mn-ea"/>
                          <a:cs typeface="+mn-cs"/>
                        </a:rPr>
                        <a:t> </a:t>
                      </a:r>
                      <a:r>
                        <a:rPr lang="es-MX" sz="10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n-lt"/>
                      </a:endParaRPr>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txBody>
                  <a:tcPr anchor="ctr">
                    <a:solidFill>
                      <a:schemeClr val="bg2">
                        <a:lumMod val="90000"/>
                      </a:schemeClr>
                    </a:solidFill>
                  </a:tcPr>
                </a:tc>
                <a:tc>
                  <a:txBody>
                    <a:bodyPr/>
                    <a:lstStyle/>
                    <a:p>
                      <a:pPr algn="ctr">
                        <a:spcBef>
                          <a:spcPts val="0"/>
                        </a:spcBef>
                      </a:pPr>
                      <a:r>
                        <a:rPr lang="es-MX" sz="1000" dirty="0">
                          <a:solidFill>
                            <a:srgbClr val="000000"/>
                          </a:solidFill>
                          <a:effectLst/>
                          <a:latin typeface="+mj-lt"/>
                          <a:ea typeface="Calibri" panose="020F0502020204030204" pitchFamily="34" charset="0"/>
                          <a:cs typeface="Times New Roman" panose="02020603050405020304" pitchFamily="18" charset="0"/>
                        </a:rPr>
                        <a:t>Artículo </a:t>
                      </a:r>
                      <a:r>
                        <a:rPr lang="es-MX" sz="1000" kern="1200" dirty="0">
                          <a:solidFill>
                            <a:schemeClr val="dk1"/>
                          </a:solidFill>
                          <a:effectLst/>
                          <a:latin typeface="+mj-lt"/>
                          <a:ea typeface="+mn-ea"/>
                          <a:cs typeface="+mn-cs"/>
                        </a:rPr>
                        <a:t>7 en su fracción I de la</a:t>
                      </a:r>
                      <a:r>
                        <a:rPr lang="es-MX" sz="1000" b="1" kern="1200" dirty="0">
                          <a:solidFill>
                            <a:schemeClr val="dk1"/>
                          </a:solidFill>
                          <a:effectLst/>
                          <a:latin typeface="+mj-lt"/>
                          <a:ea typeface="+mn-ea"/>
                          <a:cs typeface="+mn-cs"/>
                        </a:rPr>
                        <a:t> </a:t>
                      </a:r>
                      <a:r>
                        <a:rPr lang="es-MX" sz="1000" kern="1200" dirty="0">
                          <a:solidFill>
                            <a:schemeClr val="dk1"/>
                          </a:solidFill>
                          <a:effectLst/>
                          <a:latin typeface="+mj-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000" dirty="0">
                        <a:latin typeface="+mj-lt"/>
                      </a:endParaRPr>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C37570A6-A41B-D73B-DF7E-0231004077B3}"/>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8C3AC78C-0203-9FD7-9CB8-A4549F55BEE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185FD4-32C3-E700-3E8C-BD7DBD43353F}"/>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7921202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54508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err="1"/>
                        <a:t>Fasur</a:t>
                      </a:r>
                      <a:r>
                        <a:rPr lang="es-ES" sz="1150" dirty="0"/>
                        <a:t> Hiram Rodríguez Luna</a:t>
                      </a:r>
                    </a:p>
                  </a:txBody>
                  <a:tcPr anchor="ctr">
                    <a:solidFill>
                      <a:schemeClr val="bg2"/>
                    </a:solidFill>
                  </a:tcPr>
                </a:tc>
                <a:tc>
                  <a:txBody>
                    <a:bodyPr/>
                    <a:lstStyle/>
                    <a:p>
                      <a:pPr algn="just"/>
                      <a:r>
                        <a:rPr lang="es-ES_tradnl" sz="1100" b="0" kern="1200" dirty="0">
                          <a:solidFill>
                            <a:schemeClr val="dk1"/>
                          </a:solidFill>
                          <a:effectLst/>
                          <a:latin typeface="+mn-lt"/>
                          <a:ea typeface="+mn-ea"/>
                          <a:cs typeface="+mn-cs"/>
                        </a:rPr>
                        <a:t>Auditoría Integral a las operaciones del 4to Trimestre del 2020, de Seguimiento </a:t>
                      </a:r>
                      <a:r>
                        <a:rPr lang="es-ES_tradnl" sz="1100" b="0" kern="1200" dirty="0" err="1">
                          <a:solidFill>
                            <a:schemeClr val="dk1"/>
                          </a:solidFill>
                          <a:effectLst/>
                          <a:latin typeface="+mn-lt"/>
                          <a:ea typeface="+mn-ea"/>
                          <a:cs typeface="+mn-cs"/>
                        </a:rPr>
                        <a:t>N°</a:t>
                      </a:r>
                      <a:r>
                        <a:rPr lang="es-ES_tradnl" sz="1100" b="0" kern="1200" dirty="0">
                          <a:solidFill>
                            <a:schemeClr val="dk1"/>
                          </a:solidFill>
                          <a:effectLst/>
                          <a:latin typeface="+mn-lt"/>
                          <a:ea typeface="+mn-ea"/>
                          <a:cs typeface="+mn-cs"/>
                        </a:rPr>
                        <a:t> OAS/CI/019/2021, practicada a la Dirección Ejecutiva de Administración en la cual se concluyó que no se solventaron 28 de las 33 observaciones</a:t>
                      </a:r>
                      <a:r>
                        <a:rPr lang="es-MX" sz="1100" b="0" kern="1200" noProof="0" dirty="0">
                          <a:solidFill>
                            <a:schemeClr val="dk1"/>
                          </a:solidFill>
                          <a:effectLst/>
                          <a:latin typeface="+mn-lt"/>
                          <a:ea typeface="+mn-ea"/>
                          <a:cs typeface="+mn-cs"/>
                        </a:rPr>
                        <a:t>, elaborada por el Área de Auditoría de la Contraloría Interna, Órgano Interno de Control.</a:t>
                      </a:r>
                      <a:endParaRPr lang="es-ES" sz="1100" b="0" dirty="0">
                        <a:latin typeface="+mn-lt"/>
                      </a:endParaRPr>
                    </a:p>
                    <a:p>
                      <a:pPr algn="just"/>
                      <a:endParaRPr lang="es-ES" sz="1150" dirty="0"/>
                    </a:p>
                  </a:txBody>
                  <a:tcPr anchor="ctr">
                    <a:solidFill>
                      <a:schemeClr val="bg2"/>
                    </a:solidFill>
                  </a:tcPr>
                </a:tc>
                <a:tc>
                  <a:txBody>
                    <a:bodyPr/>
                    <a:lstStyle/>
                    <a:p>
                      <a:pPr algn="ctr">
                        <a:spcBef>
                          <a:spcPts val="0"/>
                        </a:spcBef>
                      </a:pPr>
                      <a:r>
                        <a:rPr lang="es-MX" sz="1100" dirty="0">
                          <a:solidFill>
                            <a:srgbClr val="000000"/>
                          </a:solidFill>
                          <a:effectLst/>
                          <a:latin typeface="+mn-lt"/>
                          <a:ea typeface="Calibri" panose="020F0502020204030204" pitchFamily="34" charset="0"/>
                          <a:cs typeface="Times New Roman" panose="02020603050405020304" pitchFamily="18" charset="0"/>
                        </a:rPr>
                        <a:t>Artículo </a:t>
                      </a:r>
                      <a:r>
                        <a:rPr lang="es-MX" sz="1100" kern="1200" dirty="0">
                          <a:solidFill>
                            <a:schemeClr val="dk1"/>
                          </a:solidFill>
                          <a:effectLst/>
                          <a:latin typeface="+mn-lt"/>
                          <a:ea typeface="+mn-ea"/>
                          <a:cs typeface="+mn-cs"/>
                        </a:rPr>
                        <a:t>7 en su fracción I de la</a:t>
                      </a:r>
                      <a:r>
                        <a:rPr lang="es-MX" sz="1100" b="1" kern="1200" dirty="0">
                          <a:solidFill>
                            <a:schemeClr val="dk1"/>
                          </a:solidFill>
                          <a:effectLst/>
                          <a:latin typeface="+mn-lt"/>
                          <a:ea typeface="+mn-ea"/>
                          <a:cs typeface="+mn-cs"/>
                        </a:rPr>
                        <a:t> </a:t>
                      </a:r>
                      <a:r>
                        <a:rPr lang="es-MX" sz="1100" kern="1200" dirty="0">
                          <a:solidFill>
                            <a:schemeClr val="dk1"/>
                          </a:solidFill>
                          <a:effectLst/>
                          <a:latin typeface="+mn-lt"/>
                          <a:ea typeface="+mn-ea"/>
                          <a:cs typeface="+mn-cs"/>
                        </a:rPr>
                        <a:t>Ley General de Responsabilidades Administrativas, artículo 171 de la Constitución Política del Estado de Coahuila de Zaragoza, lo dispuesto por los artículos 42 y 43 de la Ley General de Contabilidad Gubernamental, articulo 9 de la Ley de Rendición de Cuentas y Fiscalización Superior del Estado de Coahuila de Zaragoza, Artículo 22 párrafo tercero, 66-A fracciones I y VI y 73 fracción I de la Ley de Adquisiciones, Arrendamientos y Contratación de Servicios para el Estado de Coahuila de Zaragoza, Capítulo VII de los Estados e Informes Contables, Presupuestarios, Programáticos y de los Indicadores de Postura Fiscal. I. Estados e Información Contable de los Manuales de Contabilidad Gubernamental, fracción V del Acuerdo por el que se emiten las Normas y Metodología para la Determinación de los Momentos Contables de los Egresos, Emitido por el CONAC y articulo 43 en sus fracciones VII del Reglamento Interior del Instituto Electoral de Coahuila. </a:t>
                      </a:r>
                      <a:endParaRPr lang="es-ES" sz="1100" dirty="0">
                        <a:latin typeface="+mn-lt"/>
                      </a:endParaRPr>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3F0EA69C-69AA-9BD9-3119-20CCD8A74E7E}"/>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07647510-A345-D725-1412-FB8B6E1FECE5}"/>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E0AAF1E-BA45-D9AA-7C72-F686526953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366743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631BCA07-228C-72BC-1604-D5594BCDDFA4}"/>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4C343E55-5565-2254-DF7D-53165424A5FD}"/>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8871B24C-CFE8-AFED-D341-3F3D5F9B19C7}"/>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83297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1579493442"/>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err="1">
                          <a:effectLst/>
                          <a:latin typeface="+mn-lt"/>
                          <a:ea typeface="Calibri" panose="020F0502020204030204" pitchFamily="34" charset="0"/>
                          <a:cs typeface="Times New Roman" panose="02020603050405020304" pitchFamily="18" charset="0"/>
                        </a:rPr>
                        <a:t>Yessika</a:t>
                      </a:r>
                      <a:r>
                        <a:rPr lang="en-US" sz="1400" dirty="0">
                          <a:effectLst/>
                          <a:latin typeface="+mn-lt"/>
                          <a:ea typeface="Calibri" panose="020F0502020204030204" pitchFamily="34" charset="0"/>
                          <a:cs typeface="Times New Roman" panose="02020603050405020304" pitchFamily="18" charset="0"/>
                        </a:rPr>
                        <a:t> Esmeralda Rivera Martínez</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Leticia María </a:t>
                      </a:r>
                      <a:r>
                        <a:rPr lang="en-US" sz="1400" dirty="0" err="1">
                          <a:effectLst/>
                          <a:latin typeface="+mn-lt"/>
                          <a:ea typeface="Calibri" panose="020F0502020204030204" pitchFamily="34" charset="0"/>
                          <a:cs typeface="Times New Roman" panose="02020603050405020304" pitchFamily="18" charset="0"/>
                        </a:rPr>
                        <a:t>Tanguma</a:t>
                      </a:r>
                      <a:r>
                        <a:rPr lang="en-US" sz="1400" dirty="0">
                          <a:effectLst/>
                          <a:latin typeface="+mn-lt"/>
                          <a:ea typeface="Calibri" panose="020F0502020204030204" pitchFamily="34" charset="0"/>
                          <a:cs typeface="Times New Roman" panose="02020603050405020304" pitchFamily="18" charset="0"/>
                        </a:rPr>
                        <a:t> Flores</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6F775D35-870E-7A52-1354-51ABA8760280}"/>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0306E50C-6EA1-80CD-1425-BA4E2E0CC251}"/>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208F6E30-3439-B43B-033B-2F9B0DCA0101}"/>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34193556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48056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r>
                        <a:rPr lang="es-MX" sz="1150" kern="1200" noProof="0" dirty="0">
                          <a:solidFill>
                            <a:schemeClr val="dk1"/>
                          </a:solidFill>
                          <a:effectLst/>
                          <a:latin typeface="+mn-lt"/>
                          <a:ea typeface="+mn-ea"/>
                          <a:cs typeface="+mn-cs"/>
                        </a:rPr>
                        <a:t>.</a:t>
                      </a:r>
                      <a:endParaRPr lang="es-ES" sz="1150" dirty="0"/>
                    </a:p>
                  </a:txBody>
                  <a:tcPr anchor="ctr">
                    <a:solidFill>
                      <a:schemeClr val="bg2">
                        <a:lumMod val="90000"/>
                      </a:schemeClr>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9B70ED3B-AC1B-5F7D-505D-FF125887C2D5}"/>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FEDD15B0-B5CD-8B1D-C874-1785A5270157}"/>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4B89CCA8-75EF-A5CA-2650-A6B4F515F5FE}"/>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8374861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46126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Jesús Javier Covarrubias Delgado</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4to Trimestre del 2021 de este Instituto Electoral de Coahuila, donde se concluye que no se solventan veinte (20) de las cuarenta y seis (46)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algn="ctr"/>
                      <a:r>
                        <a:rPr lang="es-MX" sz="1150" dirty="0">
                          <a:solidFill>
                            <a:srgbClr val="000000"/>
                          </a:solidFill>
                          <a:effectLst/>
                          <a:latin typeface="+mn-lt"/>
                          <a:ea typeface="Calibri" panose="020F0502020204030204" pitchFamily="34" charset="0"/>
                          <a:cs typeface="Times New Roman" panose="02020603050405020304" pitchFamily="18" charset="0"/>
                        </a:rPr>
                        <a:t>Artículo 49 fracciones I, V, VI y VII en relación con el articulo 7 fracciones I, III, VI de la Ley General de Responsabilidades Administrativas</a:t>
                      </a:r>
                      <a:r>
                        <a:rPr lang="es-MX" sz="1150" dirty="0">
                          <a:effectLst/>
                          <a:latin typeface="+mn-lt"/>
                          <a:ea typeface="Calibri" panose="020F0502020204030204" pitchFamily="34" charset="0"/>
                          <a:cs typeface="Arial" panose="020B0604020202020204" pitchFamily="34" charset="0"/>
                        </a:rPr>
                        <a:t>, artículo 171 de la Constitución Política del Estado de Coahuila de Zaragoza, lo dispuesto por los artículos 19 fracciones I y II, 21, 35, 42 y 43 de la Ley General de Contabilidad Gubernamental, </a:t>
                      </a:r>
                      <a:r>
                        <a:rPr lang="es-MX" sz="1150" dirty="0">
                          <a:effectLst/>
                          <a:latin typeface="+mn-lt"/>
                          <a:ea typeface="Calibri" panose="020F0502020204030204" pitchFamily="34" charset="0"/>
                          <a:cs typeface="Times New Roman" panose="02020603050405020304" pitchFamily="18" charset="0"/>
                        </a:rPr>
                        <a:t>articulo 9 de la </a:t>
                      </a:r>
                      <a:r>
                        <a:rPr lang="es-MX" sz="1150" dirty="0">
                          <a:effectLst/>
                          <a:latin typeface="+mn-lt"/>
                          <a:ea typeface="Calibri" panose="020F0502020204030204" pitchFamily="34" charset="0"/>
                          <a:cs typeface="Arial" panose="020B0604020202020204" pitchFamily="34" charset="0"/>
                        </a:rPr>
                        <a:t>Ley de Rendición de Cuentas y Fiscalización Superior del Estado de Coahuila de Zaragoza, </a:t>
                      </a:r>
                      <a:r>
                        <a:rPr lang="es-MX" sz="1150" kern="1200" dirty="0">
                          <a:solidFill>
                            <a:schemeClr val="dk1"/>
                          </a:solidFill>
                          <a:effectLst/>
                          <a:latin typeface="+mn-lt"/>
                          <a:ea typeface="+mn-ea"/>
                          <a:cs typeface="+mn-cs"/>
                        </a:rPr>
                        <a:t>artículos 11 fracción I y II, 22, 65 segundo párrafo y 73 fracción I de la Ley de Adquisiciones, Arrendamientos y Contratación de Servicios para el estado de Coahuila de Zaragoza, párrafo quinto del  Manual de Contabilidad Gubernamental; Capitulo III, Plan de Cuentas </a:t>
                      </a:r>
                      <a:r>
                        <a:rPr lang="es-MX" sz="1150" dirty="0">
                          <a:effectLst/>
                          <a:latin typeface="+mn-lt"/>
                          <a:ea typeface="Calibri" panose="020F0502020204030204" pitchFamily="34" charset="0"/>
                          <a:cs typeface="Arial" panose="020B0604020202020204" pitchFamily="34" charset="0"/>
                        </a:rPr>
                        <a:t>y articulo 43 en sus fracciones VII y XXI del Reglamento Interior del Instituto Electoral de Coahuila</a:t>
                      </a:r>
                      <a:endParaRPr lang="es-ES" sz="1150" dirty="0"/>
                    </a:p>
                  </a:txBody>
                  <a:tcPr anchor="ctr">
                    <a:solidFill>
                      <a:schemeClr val="bg2"/>
                    </a:solidFill>
                  </a:tcPr>
                </a:tc>
                <a:tc>
                  <a:txBody>
                    <a:bodyPr/>
                    <a:lstStyle/>
                    <a:p>
                      <a:pPr algn="ctr"/>
                      <a:r>
                        <a:rPr lang="es-ES" sz="1150" dirty="0"/>
                        <a:t> Amonestación pública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1200329"/>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Septiembre de 2024</a:t>
            </a:r>
            <a:endParaRPr lang="es-MX" sz="2400" dirty="0"/>
          </a:p>
        </p:txBody>
      </p:sp>
      <p:grpSp>
        <p:nvGrpSpPr>
          <p:cNvPr id="2" name="Grupo 1">
            <a:extLst>
              <a:ext uri="{FF2B5EF4-FFF2-40B4-BE49-F238E27FC236}">
                <a16:creationId xmlns:a16="http://schemas.microsoft.com/office/drawing/2014/main" id="{BD1E4161-DD96-3ADF-9A8C-710DCEDD0913}"/>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A617DF36-AC79-833A-A5C1-97090F16F41E}"/>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BCC21A71-F4BC-FB84-8215-0A73818E2C4C}"/>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3679817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pSp>
        <p:nvGrpSpPr>
          <p:cNvPr id="2" name="Grupo 1">
            <a:extLst>
              <a:ext uri="{FF2B5EF4-FFF2-40B4-BE49-F238E27FC236}">
                <a16:creationId xmlns:a16="http://schemas.microsoft.com/office/drawing/2014/main" id="{C14189AB-566D-CBCB-1451-8D95E82149F1}"/>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5D1A5880-BCF5-C186-8FC0-3BC5DC5243C0}"/>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FFD6626-49F3-B684-A26C-439F1669FA66}"/>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25226631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Octubre de 2024</a:t>
            </a:r>
            <a:endParaRPr lang="es-MX" sz="2400" dirty="0"/>
          </a:p>
        </p:txBody>
      </p:sp>
      <p:graphicFrame>
        <p:nvGraphicFramePr>
          <p:cNvPr id="2" name="Marcador de contenido 3">
            <a:extLst>
              <a:ext uri="{FF2B5EF4-FFF2-40B4-BE49-F238E27FC236}">
                <a16:creationId xmlns:a16="http://schemas.microsoft.com/office/drawing/2014/main" id="{03C38CCF-6D2B-F144-52F4-B78CE1E321B7}"/>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Jesús Javier Covarrubias Delgado</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1er Trimestre del 2022 de este Instituto Electoral de Coahuila, donde se concluye que no se solventan diez (10) de las dieciocho (18)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pública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grpSp>
        <p:nvGrpSpPr>
          <p:cNvPr id="3" name="Grupo 2">
            <a:extLst>
              <a:ext uri="{FF2B5EF4-FFF2-40B4-BE49-F238E27FC236}">
                <a16:creationId xmlns:a16="http://schemas.microsoft.com/office/drawing/2014/main" id="{E8424F77-5E9E-3AC0-9E68-9B73FE7C0E3A}"/>
              </a:ext>
            </a:extLst>
          </p:cNvPr>
          <p:cNvGrpSpPr/>
          <p:nvPr/>
        </p:nvGrpSpPr>
        <p:grpSpPr>
          <a:xfrm>
            <a:off x="8728231" y="67885"/>
            <a:ext cx="3463769" cy="2008687"/>
            <a:chOff x="7820286" y="994753"/>
            <a:chExt cx="5658866" cy="909337"/>
          </a:xfrm>
        </p:grpSpPr>
        <p:sp>
          <p:nvSpPr>
            <p:cNvPr id="8" name="Rectángulo 7">
              <a:extLst>
                <a:ext uri="{FF2B5EF4-FFF2-40B4-BE49-F238E27FC236}">
                  <a16:creationId xmlns:a16="http://schemas.microsoft.com/office/drawing/2014/main" id="{7844A4EE-0E97-91E2-1845-EEF96018C786}"/>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9" name="Rectángulo 8">
              <a:extLst>
                <a:ext uri="{FF2B5EF4-FFF2-40B4-BE49-F238E27FC236}">
                  <a16:creationId xmlns:a16="http://schemas.microsoft.com/office/drawing/2014/main" id="{17DB51EE-FA96-E701-6699-F65945B0E3ED}"/>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00565729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rPr>
              <a:t>Art. 21 Fracc. XLVII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a:ln>
                  <a:noFill/>
                </a:ln>
                <a:solidFill>
                  <a:srgbClr val="A963A9"/>
                </a:solidFill>
                <a:effectLst/>
                <a:uLnTx/>
                <a:uFillTx/>
                <a:latin typeface="Calibri" panose="020F0502020204030204"/>
                <a:ea typeface="+mn-ea"/>
                <a:cs typeface="+mn-cs"/>
              </a:rPr>
              <a:t>Listado de servidores públicos con sanciones definitivas.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2000" b="1" i="0" u="none" strike="noStrike" kern="1200" cap="none" spc="0" normalizeH="0" baseline="0" noProof="0" dirty="0">
              <a:ln w="0"/>
              <a:solidFill>
                <a:srgbClr val="A963A9"/>
              </a:solidFill>
              <a:effectLst>
                <a:outerShdw blurRad="38100" dist="19050" dir="2700000" algn="tl" rotWithShape="0">
                  <a:prstClr val="black">
                    <a:alpha val="40000"/>
                  </a:prstClr>
                </a:outerShdw>
              </a:effectLst>
              <a:uLnTx/>
              <a:uFillTx/>
              <a:latin typeface="Calibri" panose="020F0502020204030204" pitchFamily="34" charset="0"/>
              <a:ea typeface="+mn-ea"/>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a:ln>
                  <a:noFill/>
                </a:ln>
                <a:solidFill>
                  <a:prstClr val="black"/>
                </a:solidFill>
                <a:effectLst/>
                <a:uLnTx/>
                <a:uFillTx/>
                <a:latin typeface="Calibri" panose="020F0502020204030204"/>
                <a:ea typeface="+mn-ea"/>
                <a:cs typeface="+mn-cs"/>
              </a:rPr>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126492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200" dirty="0">
                          <a:latin typeface="+mn-lt"/>
                        </a:rPr>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200" kern="1200" dirty="0">
                          <a:solidFill>
                            <a:schemeClr val="dk1"/>
                          </a:solidFill>
                          <a:effectLst/>
                          <a:latin typeface="+mn-lt"/>
                          <a:ea typeface="+mn-ea"/>
                          <a:cs typeface="+mn-cs"/>
                        </a:rPr>
                        <a:t>Acción como es la de, dar la orden de la apertura de la bodega electoral, antes de la hora citada (8:00 am), sin encontrarse presente algún representante de algún partido político</a:t>
                      </a:r>
                      <a:endParaRPr lang="es-ES" sz="1200" dirty="0">
                        <a:latin typeface="+mn-lt"/>
                      </a:endParaRPr>
                    </a:p>
                  </a:txBody>
                  <a:tcPr anchor="ctr">
                    <a:solidFill>
                      <a:schemeClr val="bg2"/>
                    </a:solidFill>
                  </a:tcPr>
                </a:tc>
                <a:tc>
                  <a:txBody>
                    <a:bodyPr/>
                    <a:lstStyle/>
                    <a:p>
                      <a:pPr algn="ctr"/>
                      <a:r>
                        <a:rPr lang="es-MX" sz="1200" dirty="0">
                          <a:solidFill>
                            <a:srgbClr val="000000"/>
                          </a:solidFill>
                          <a:effectLst/>
                          <a:latin typeface="+mn-lt"/>
                          <a:ea typeface="Calibri" panose="020F0502020204030204" pitchFamily="34" charset="0"/>
                          <a:cs typeface="Times New Roman" panose="02020603050405020304" pitchFamily="18" charset="0"/>
                        </a:rPr>
                        <a:t>Artículo </a:t>
                      </a:r>
                      <a:r>
                        <a:rPr lang="es-MX" sz="1200" kern="1200" dirty="0">
                          <a:solidFill>
                            <a:schemeClr val="dk1"/>
                          </a:solidFill>
                          <a:effectLst/>
                          <a:latin typeface="+mn-lt"/>
                          <a:ea typeface="+mn-ea"/>
                          <a:cs typeface="+mn-cs"/>
                        </a:rPr>
                        <a:t>49 fracción I en relación al artículo 7 fracciones I,II,III, VI y VIII de la Ley General de Responsabilidades Administrativas y artículo 173 del Reglamento de Elecciones.</a:t>
                      </a:r>
                      <a:endParaRPr lang="es-ES" sz="1200" dirty="0">
                        <a:latin typeface="+mn-lt"/>
                      </a:endParaRPr>
                    </a:p>
                  </a:txBody>
                  <a:tcPr anchor="ctr">
                    <a:solidFill>
                      <a:schemeClr val="bg2"/>
                    </a:solidFill>
                  </a:tcPr>
                </a:tc>
                <a:tc>
                  <a:txBody>
                    <a:bodyPr/>
                    <a:lstStyle/>
                    <a:p>
                      <a:pPr algn="ctr"/>
                      <a:r>
                        <a:rPr lang="es-ES" sz="1200" dirty="0">
                          <a:latin typeface="+mn-lt"/>
                        </a:rPr>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004399" y="237758"/>
            <a:ext cx="3927234"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rPr>
              <a:t>Sanciones aplicadas en el mes de </a:t>
            </a:r>
            <a:r>
              <a:rPr kumimoji="0" lang="es-MX" sz="2400" b="1" i="0" u="none" strike="noStrike" kern="1200" cap="none" spc="0" normalizeH="0" baseline="0" noProof="0" dirty="0">
                <a:ln>
                  <a:noFill/>
                </a:ln>
                <a:solidFill>
                  <a:srgbClr val="7030A0"/>
                </a:solidFill>
                <a:effectLst/>
                <a:uLnTx/>
                <a:uFillTx/>
                <a:latin typeface="Calibri" panose="020F0502020204030204"/>
                <a:ea typeface="+mn-ea"/>
                <a:cs typeface="+mn-cs"/>
              </a:rPr>
              <a:t>Noviembre de 2024</a:t>
            </a:r>
            <a:endParaRPr kumimoji="0" lang="es-MX"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2" name="Grupo 1">
            <a:extLst>
              <a:ext uri="{FF2B5EF4-FFF2-40B4-BE49-F238E27FC236}">
                <a16:creationId xmlns:a16="http://schemas.microsoft.com/office/drawing/2014/main" id="{17C22FF5-2C33-2A11-FF4F-7F40F2B92159}"/>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77CB7A85-5F4A-E0A4-A6C7-7496D1E51373}"/>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1AD33ABF-B164-D8C7-D9B1-D91F861C32A5}"/>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5072071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algn="just"/>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2do Trimestre del 2022 de este Instituto Electoral de Coahuila, donde se concluye que no se solventan once (11) de las veintidós (22)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algn="ctr"/>
                      <a:r>
                        <a:rPr lang="es-MX" sz="1150" kern="1200" dirty="0">
                          <a:solidFill>
                            <a:schemeClr val="dk1"/>
                          </a:solidFill>
                          <a:effectLst/>
                          <a:latin typeface="+mn-lt"/>
                          <a:ea typeface="+mn-ea"/>
                          <a:cs typeface="+mn-cs"/>
                        </a:rPr>
                        <a:t>Artículo 49 fracciones I, V, VI y VII en relación con el artículo 7 fracciones I, III,  IV y VII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Diciembre de 2024</a:t>
            </a:r>
            <a:endParaRPr lang="es-MX" sz="2400" dirty="0"/>
          </a:p>
        </p:txBody>
      </p:sp>
      <p:grpSp>
        <p:nvGrpSpPr>
          <p:cNvPr id="2" name="Grupo 1">
            <a:extLst>
              <a:ext uri="{FF2B5EF4-FFF2-40B4-BE49-F238E27FC236}">
                <a16:creationId xmlns:a16="http://schemas.microsoft.com/office/drawing/2014/main" id="{2B865EA4-0567-A1E4-38E8-8DCA18C58D08}"/>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3C31ECF5-FEBE-BA6C-B5E7-DF183468EA68}"/>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C023B1E-4999-E8FF-088C-7CB55B1ADBDB}"/>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0066052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10803" y="6052458"/>
            <a:ext cx="11193367"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10804" y="1413880"/>
          <a:ext cx="11193367" cy="4130040"/>
        </p:xfrm>
        <a:graphic>
          <a:graphicData uri="http://schemas.openxmlformats.org/drawingml/2006/table">
            <a:tbl>
              <a:tblPr firstRow="1" bandRow="1">
                <a:tableStyleId>{5C22544A-7EE6-4342-B048-85BDC9FD1C3A}</a:tableStyleId>
              </a:tblPr>
              <a:tblGrid>
                <a:gridCol w="1147098">
                  <a:extLst>
                    <a:ext uri="{9D8B030D-6E8A-4147-A177-3AD203B41FA5}">
                      <a16:colId xmlns:a16="http://schemas.microsoft.com/office/drawing/2014/main" val="3815405295"/>
                    </a:ext>
                  </a:extLst>
                </a:gridCol>
                <a:gridCol w="3712191">
                  <a:extLst>
                    <a:ext uri="{9D8B030D-6E8A-4147-A177-3AD203B41FA5}">
                      <a16:colId xmlns:a16="http://schemas.microsoft.com/office/drawing/2014/main" val="1609311639"/>
                    </a:ext>
                  </a:extLst>
                </a:gridCol>
                <a:gridCol w="4864507">
                  <a:extLst>
                    <a:ext uri="{9D8B030D-6E8A-4147-A177-3AD203B41FA5}">
                      <a16:colId xmlns:a16="http://schemas.microsoft.com/office/drawing/2014/main" val="3091896015"/>
                    </a:ext>
                  </a:extLst>
                </a:gridCol>
                <a:gridCol w="1469571">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algn="ct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2973934534"/>
                  </a:ext>
                </a:extLst>
              </a:tr>
              <a:tr h="0">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txBody>
                  <a:tcPr anchor="ctr">
                    <a:solidFill>
                      <a:schemeClr val="bg2">
                        <a:lumMod val="90000"/>
                      </a:schemeClr>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lumMod val="90000"/>
                      </a:schemeClr>
                    </a:solidFill>
                  </a:tcPr>
                </a:tc>
                <a:tc>
                  <a:txBody>
                    <a:bodyPr/>
                    <a:lstStyle/>
                    <a:p>
                      <a:pPr algn="ctr"/>
                      <a:r>
                        <a:rPr lang="es-ES" sz="1150" dirty="0"/>
                        <a:t> Amonestación privada</a:t>
                      </a:r>
                    </a:p>
                  </a:txBody>
                  <a:tcPr anchor="ctr">
                    <a:solidFill>
                      <a:schemeClr val="bg2">
                        <a:lumMod val="90000"/>
                      </a:schemeClr>
                    </a:solidFill>
                  </a:tcPr>
                </a:tc>
                <a:extLst>
                  <a:ext uri="{0D108BD9-81ED-4DB2-BD59-A6C34878D82A}">
                    <a16:rowId xmlns:a16="http://schemas.microsoft.com/office/drawing/2014/main" val="4080837747"/>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116941"/>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084D522D-B0C5-5956-F7F6-B7C7EB7B7E0D}"/>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782EED80-C6F8-67AC-9155-331D165EA37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369C91F0-5A94-5B98-D26C-9A7B060F0672}"/>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24068974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55385"/>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sp>
        <p:nvSpPr>
          <p:cNvPr id="10" name="CuadroTexto 9">
            <a:extLst>
              <a:ext uri="{FF2B5EF4-FFF2-40B4-BE49-F238E27FC236}">
                <a16:creationId xmlns:a16="http://schemas.microsoft.com/office/drawing/2014/main" id="{5FEC2FA2-9883-20E2-72ED-C750923D2C24}"/>
              </a:ext>
            </a:extLst>
          </p:cNvPr>
          <p:cNvSpPr txBox="1"/>
          <p:nvPr/>
        </p:nvSpPr>
        <p:spPr>
          <a:xfrm>
            <a:off x="408062" y="6191197"/>
            <a:ext cx="10970056" cy="30777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sz="1400" dirty="0"/>
              <a:t>De conformidad con la normatividad aplicable, no se proporcionan los nombres de los servidores públicos que obtuvieron una sanción privada.</a:t>
            </a:r>
          </a:p>
        </p:txBody>
      </p:sp>
      <p:graphicFrame>
        <p:nvGraphicFramePr>
          <p:cNvPr id="11" name="Marcador de contenido 3">
            <a:extLst>
              <a:ext uri="{FF2B5EF4-FFF2-40B4-BE49-F238E27FC236}">
                <a16:creationId xmlns:a16="http://schemas.microsoft.com/office/drawing/2014/main" id="{387CC799-3CE6-E350-FD32-6A9C69141C6B}"/>
              </a:ext>
            </a:extLst>
          </p:cNvPr>
          <p:cNvGraphicFramePr>
            <a:graphicFrameLocks/>
          </p:cNvGraphicFramePr>
          <p:nvPr/>
        </p:nvGraphicFramePr>
        <p:xfrm>
          <a:off x="408062" y="1419467"/>
          <a:ext cx="11119909" cy="2286000"/>
        </p:xfrm>
        <a:graphic>
          <a:graphicData uri="http://schemas.openxmlformats.org/drawingml/2006/table">
            <a:tbl>
              <a:tblPr firstRow="1" bandRow="1">
                <a:tableStyleId>{5C22544A-7EE6-4342-B048-85BDC9FD1C3A}</a:tableStyleId>
              </a:tblPr>
              <a:tblGrid>
                <a:gridCol w="984010">
                  <a:extLst>
                    <a:ext uri="{9D8B030D-6E8A-4147-A177-3AD203B41FA5}">
                      <a16:colId xmlns:a16="http://schemas.microsoft.com/office/drawing/2014/main" val="3815405295"/>
                    </a:ext>
                  </a:extLst>
                </a:gridCol>
                <a:gridCol w="3985146">
                  <a:extLst>
                    <a:ext uri="{9D8B030D-6E8A-4147-A177-3AD203B41FA5}">
                      <a16:colId xmlns:a16="http://schemas.microsoft.com/office/drawing/2014/main" val="1609311639"/>
                    </a:ext>
                  </a:extLst>
                </a:gridCol>
                <a:gridCol w="5022376">
                  <a:extLst>
                    <a:ext uri="{9D8B030D-6E8A-4147-A177-3AD203B41FA5}">
                      <a16:colId xmlns:a16="http://schemas.microsoft.com/office/drawing/2014/main" val="3091896015"/>
                    </a:ext>
                  </a:extLst>
                </a:gridCol>
                <a:gridCol w="1128377">
                  <a:extLst>
                    <a:ext uri="{9D8B030D-6E8A-4147-A177-3AD203B41FA5}">
                      <a16:colId xmlns:a16="http://schemas.microsoft.com/office/drawing/2014/main" val="3243898174"/>
                    </a:ext>
                  </a:extLst>
                </a:gridCol>
              </a:tblGrid>
              <a:tr h="355706">
                <a:tc>
                  <a:txBody>
                    <a:bodyPr/>
                    <a:lstStyle/>
                    <a:p>
                      <a:pPr algn="ctr"/>
                      <a:r>
                        <a:rPr lang="es-ES" sz="115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150" dirty="0"/>
                        <a:t>Disposición</a:t>
                      </a:r>
                    </a:p>
                  </a:txBody>
                  <a:tcPr anchor="ctr">
                    <a:solidFill>
                      <a:srgbClr val="9059A1"/>
                    </a:solidFill>
                  </a:tcPr>
                </a:tc>
                <a:tc>
                  <a:txBody>
                    <a:bodyPr/>
                    <a:lstStyle/>
                    <a:p>
                      <a:pPr algn="ctr"/>
                      <a:r>
                        <a:rPr lang="es-ES" sz="1150" dirty="0"/>
                        <a:t>Sanción</a:t>
                      </a:r>
                    </a:p>
                  </a:txBody>
                  <a:tcPr anchor="ctr">
                    <a:solidFill>
                      <a:srgbClr val="9059A1"/>
                    </a:solidFill>
                  </a:tcPr>
                </a:tc>
                <a:extLst>
                  <a:ext uri="{0D108BD9-81ED-4DB2-BD59-A6C34878D82A}">
                    <a16:rowId xmlns:a16="http://schemas.microsoft.com/office/drawing/2014/main" val="2142573457"/>
                  </a:ext>
                </a:extLst>
              </a:tr>
              <a:tr h="372922">
                <a:tc>
                  <a:txBody>
                    <a:bodyPr/>
                    <a:lstStyle/>
                    <a:p>
                      <a:pPr marL="0" marR="0" lvl="0" indent="0" algn="ctr" defTabSz="914411" rtl="0" eaLnBrk="1" fontAlgn="auto" latinLnBrk="0" hangingPunct="1">
                        <a:lnSpc>
                          <a:spcPct val="100000"/>
                        </a:lnSpc>
                        <a:spcBef>
                          <a:spcPts val="0"/>
                        </a:spcBef>
                        <a:spcAft>
                          <a:spcPts val="0"/>
                        </a:spcAft>
                        <a:buClrTx/>
                        <a:buSzTx/>
                        <a:buFontTx/>
                        <a:buNone/>
                        <a:tabLst/>
                        <a:defRPr/>
                      </a:pPr>
                      <a:r>
                        <a:rPr lang="es-ES" sz="1150" dirty="0"/>
                        <a:t>*********</a:t>
                      </a:r>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noProof="0" dirty="0">
                          <a:solidFill>
                            <a:schemeClr val="dk1"/>
                          </a:solidFill>
                          <a:effectLst/>
                          <a:latin typeface="+mn-lt"/>
                          <a:ea typeface="+mn-ea"/>
                          <a:cs typeface="+mn-cs"/>
                        </a:rPr>
                        <a:t>Acciones u omisiones practicadas en la </a:t>
                      </a:r>
                      <a:r>
                        <a:rPr lang="es-MX" sz="1150" b="0" kern="1200" noProof="0" dirty="0">
                          <a:solidFill>
                            <a:schemeClr val="dk1"/>
                          </a:solidFill>
                          <a:effectLst/>
                          <a:latin typeface="+mn-lt"/>
                          <a:ea typeface="+mn-ea"/>
                          <a:cs typeface="+mn-cs"/>
                        </a:rPr>
                        <a:t>Auditoría Integral a las Operaciones del 3er Trimestre del 2022 de este Instituto Electoral de Coahuila, donde se concluye que no se solventan veintidós (22) de las treinta y tres (33) observaciones, elaborada por el Área </a:t>
                      </a:r>
                      <a:r>
                        <a:rPr lang="es-MX" sz="1150" kern="1200" noProof="0" dirty="0">
                          <a:solidFill>
                            <a:schemeClr val="dk1"/>
                          </a:solidFill>
                          <a:effectLst/>
                          <a:latin typeface="+mn-lt"/>
                          <a:ea typeface="+mn-ea"/>
                          <a:cs typeface="+mn-cs"/>
                        </a:rPr>
                        <a:t>de Auditoría de la Contraloría Interna, Órgano Interno de Control.</a:t>
                      </a:r>
                      <a:endParaRPr lang="es-ES" sz="1150" dirty="0"/>
                    </a:p>
                    <a:p>
                      <a:pPr algn="just"/>
                      <a:endParaRPr lang="es-ES" sz="1150" dirty="0"/>
                    </a:p>
                  </a:txBody>
                  <a:tcPr anchor="ctr">
                    <a:solidFill>
                      <a:schemeClr val="bg2"/>
                    </a:solidFill>
                  </a:tcPr>
                </a:tc>
                <a:tc>
                  <a:txBody>
                    <a:bodyPr/>
                    <a:lstStyle/>
                    <a:p>
                      <a:pPr marL="0" marR="0" lvl="0" indent="0" algn="just" defTabSz="914411" rtl="0" eaLnBrk="1" fontAlgn="auto" latinLnBrk="0" hangingPunct="1">
                        <a:lnSpc>
                          <a:spcPct val="100000"/>
                        </a:lnSpc>
                        <a:spcBef>
                          <a:spcPts val="0"/>
                        </a:spcBef>
                        <a:spcAft>
                          <a:spcPts val="0"/>
                        </a:spcAft>
                        <a:buClrTx/>
                        <a:buSzTx/>
                        <a:buFontTx/>
                        <a:buNone/>
                        <a:tabLst/>
                        <a:defRPr/>
                      </a:pPr>
                      <a:r>
                        <a:rPr lang="es-MX" sz="1150" kern="1200" dirty="0">
                          <a:solidFill>
                            <a:schemeClr val="dk1"/>
                          </a:solidFill>
                          <a:effectLst/>
                          <a:latin typeface="+mn-lt"/>
                          <a:ea typeface="+mn-ea"/>
                          <a:cs typeface="+mn-cs"/>
                        </a:rPr>
                        <a:t>Artículos 49 fracciones I, V, VI y VII en relación con el artículo 7 fracciones I de la Ley General de Responsabilidades Administrativas, artículo 171 de la Constitución Política del Estado de Coahuila de Zaragoza, artículos 22 párrafo tercero, 64 fracción XII, 66-A fracciones I y VI, 73 fracción I de la Ley de Adquisiciones, Arrendamientos y Contratación de Servicios para el Estado de Coahuila de Zaragoza, artículos 42 y 43 de la Ley General de Contabilidad Gubernamental, artículo 9 de la Ley de Rendición de Cuentas y Fiscalización Superior del Estado de Coahuila de Zaragoza y artículo 43 en sus fracciones VII y XXI 33-A fracciones I y IV del Reglamento Interior del Instituto Electoral de Coahuila.</a:t>
                      </a:r>
                      <a:endParaRPr lang="es-ES" sz="1150" dirty="0"/>
                    </a:p>
                  </a:txBody>
                  <a:tcPr anchor="ctr">
                    <a:solidFill>
                      <a:schemeClr val="bg2"/>
                    </a:solidFill>
                  </a:tcPr>
                </a:tc>
                <a:tc>
                  <a:txBody>
                    <a:bodyPr/>
                    <a:lstStyle/>
                    <a:p>
                      <a:pPr algn="ctr"/>
                      <a:r>
                        <a:rPr lang="es-ES" sz="1150" dirty="0"/>
                        <a:t> Amonestación privada</a:t>
                      </a:r>
                    </a:p>
                  </a:txBody>
                  <a:tcPr anchor="ctr">
                    <a:solidFill>
                      <a:schemeClr val="bg2"/>
                    </a:solidFill>
                  </a:tcPr>
                </a:tc>
                <a:extLst>
                  <a:ext uri="{0D108BD9-81ED-4DB2-BD59-A6C34878D82A}">
                    <a16:rowId xmlns:a16="http://schemas.microsoft.com/office/drawing/2014/main" val="687376686"/>
                  </a:ext>
                </a:extLst>
              </a:tr>
            </a:tbl>
          </a:graphicData>
        </a:graphic>
      </p:graphicFrame>
      <p:sp>
        <p:nvSpPr>
          <p:cNvPr id="14" name="CuadroTexto 13">
            <a:extLst>
              <a:ext uri="{FF2B5EF4-FFF2-40B4-BE49-F238E27FC236}">
                <a16:creationId xmlns:a16="http://schemas.microsoft.com/office/drawing/2014/main" id="{4F14E46B-2722-6A7F-2E09-648ABF1AAA57}"/>
              </a:ext>
            </a:extLst>
          </p:cNvPr>
          <p:cNvSpPr txBox="1"/>
          <p:nvPr/>
        </p:nvSpPr>
        <p:spPr>
          <a:xfrm>
            <a:off x="4132384" y="70774"/>
            <a:ext cx="3521412" cy="830997"/>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2400" dirty="0"/>
              <a:t>Sanciones aplicadas en el mes de </a:t>
            </a:r>
            <a:r>
              <a:rPr lang="es-MX" sz="2400" b="1" dirty="0">
                <a:solidFill>
                  <a:srgbClr val="7030A0"/>
                </a:solidFill>
              </a:rPr>
              <a:t>Enero de 2025</a:t>
            </a:r>
            <a:endParaRPr lang="es-MX" sz="2400" dirty="0"/>
          </a:p>
        </p:txBody>
      </p:sp>
      <p:grpSp>
        <p:nvGrpSpPr>
          <p:cNvPr id="2" name="Grupo 1">
            <a:extLst>
              <a:ext uri="{FF2B5EF4-FFF2-40B4-BE49-F238E27FC236}">
                <a16:creationId xmlns:a16="http://schemas.microsoft.com/office/drawing/2014/main" id="{47F9285B-BF0D-299D-B265-4BBE32F69AC6}"/>
              </a:ext>
            </a:extLst>
          </p:cNvPr>
          <p:cNvGrpSpPr/>
          <p:nvPr/>
        </p:nvGrpSpPr>
        <p:grpSpPr>
          <a:xfrm>
            <a:off x="8728231" y="67885"/>
            <a:ext cx="3463769" cy="2008687"/>
            <a:chOff x="7820286" y="994753"/>
            <a:chExt cx="5658866" cy="909337"/>
          </a:xfrm>
        </p:grpSpPr>
        <p:sp>
          <p:nvSpPr>
            <p:cNvPr id="3" name="Rectángulo 2">
              <a:extLst>
                <a:ext uri="{FF2B5EF4-FFF2-40B4-BE49-F238E27FC236}">
                  <a16:creationId xmlns:a16="http://schemas.microsoft.com/office/drawing/2014/main" id="{F9331DF3-7E4E-B7DD-29A7-A61413F5E7EC}"/>
                </a:ext>
              </a:extLst>
            </p:cNvPr>
            <p:cNvSpPr/>
            <p:nvPr/>
          </p:nvSpPr>
          <p:spPr>
            <a:xfrm>
              <a:off x="7820286" y="994753"/>
              <a:ext cx="5658866" cy="376194"/>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a:p>
              <a:endParaRPr lang="es-MX" sz="1200" b="1" dirty="0">
                <a:solidFill>
                  <a:srgbClr val="6F0579"/>
                </a:solidFill>
              </a:endParaRPr>
            </a:p>
          </p:txBody>
        </p:sp>
        <p:sp>
          <p:nvSpPr>
            <p:cNvPr id="8" name="Rectángulo 7">
              <a:extLst>
                <a:ext uri="{FF2B5EF4-FFF2-40B4-BE49-F238E27FC236}">
                  <a16:creationId xmlns:a16="http://schemas.microsoft.com/office/drawing/2014/main" id="{F44BF40C-E4B7-844F-8A31-91F74C8DCE9A}"/>
                </a:ext>
              </a:extLst>
            </p:cNvPr>
            <p:cNvSpPr/>
            <p:nvPr/>
          </p:nvSpPr>
          <p:spPr>
            <a:xfrm>
              <a:off x="7820286" y="1246798"/>
              <a:ext cx="3951803" cy="657292"/>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002060"/>
                  </a:solidFill>
                </a:rPr>
                <a:t>Lic. María Teresa Nares Cisneros</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483058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CD7189-C381-45FA-B8EA-7696F1134E12}"/>
              </a:ext>
            </a:extLst>
          </p:cNvPr>
          <p:cNvSpPr>
            <a:spLocks noGrp="1"/>
          </p:cNvSpPr>
          <p:nvPr>
            <p:ph type="ctrTitle"/>
          </p:nvPr>
        </p:nvSpPr>
        <p:spPr>
          <a:xfrm>
            <a:off x="3319669" y="1023040"/>
            <a:ext cx="5552661" cy="942777"/>
          </a:xfrm>
        </p:spPr>
        <p:txBody>
          <a:bodyPr>
            <a:normAutofit/>
          </a:bodyPr>
          <a:lstStyle/>
          <a:p>
            <a:r>
              <a:rPr lang="es-MX" sz="4800" b="1" dirty="0">
                <a:solidFill>
                  <a:srgbClr val="A963A9"/>
                </a:solidFill>
              </a:rPr>
              <a:t>Nota informativa</a:t>
            </a:r>
          </a:p>
        </p:txBody>
      </p:sp>
      <p:sp>
        <p:nvSpPr>
          <p:cNvPr id="3" name="Subtítulo 2">
            <a:extLst>
              <a:ext uri="{FF2B5EF4-FFF2-40B4-BE49-F238E27FC236}">
                <a16:creationId xmlns:a16="http://schemas.microsoft.com/office/drawing/2014/main" id="{287137F9-EA03-4BD7-B1F7-AD47FD3CA606}"/>
              </a:ext>
            </a:extLst>
          </p:cNvPr>
          <p:cNvSpPr>
            <a:spLocks noGrp="1"/>
          </p:cNvSpPr>
          <p:nvPr>
            <p:ph type="subTitle" idx="1"/>
          </p:nvPr>
        </p:nvSpPr>
        <p:spPr>
          <a:xfrm>
            <a:off x="775855" y="2264128"/>
            <a:ext cx="10533857" cy="2628056"/>
          </a:xfrm>
        </p:spPr>
        <p:txBody>
          <a:bodyPr>
            <a:normAutofit/>
          </a:bodyPr>
          <a:lstStyle/>
          <a:p>
            <a:pPr marL="180002" algn="just">
              <a:lnSpc>
                <a:spcPct val="150000"/>
              </a:lnSpc>
              <a:spcBef>
                <a:spcPts val="601"/>
              </a:spcBef>
              <a:spcAft>
                <a:spcPts val="601"/>
              </a:spcAft>
              <a:tabLst>
                <a:tab pos="72001" algn="l"/>
              </a:tabLst>
            </a:pPr>
            <a:r>
              <a:rPr lang="es-MX" dirty="0"/>
              <a:t>El Instituto Electoral de Coahuila informa a la ciudadanía que durante el mes de </a:t>
            </a:r>
            <a:r>
              <a:rPr lang="es-MX" b="1" dirty="0">
                <a:solidFill>
                  <a:srgbClr val="A963A9"/>
                </a:solidFill>
              </a:rPr>
              <a:t>Febrero de 2025</a:t>
            </a:r>
            <a:r>
              <a:rPr lang="es-MX" dirty="0">
                <a:solidFill>
                  <a:srgbClr val="A963A9"/>
                </a:solidFill>
              </a:rPr>
              <a:t>, </a:t>
            </a:r>
            <a:r>
              <a:rPr lang="es-MX" dirty="0"/>
              <a:t>no se aplicaron sanciones administrativas por parte de la Contraloría Interna de este Instituto.</a:t>
            </a:r>
          </a:p>
        </p:txBody>
      </p:sp>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pSp>
        <p:nvGrpSpPr>
          <p:cNvPr id="8" name="Grupo 7">
            <a:extLst>
              <a:ext uri="{FF2B5EF4-FFF2-40B4-BE49-F238E27FC236}">
                <a16:creationId xmlns:a16="http://schemas.microsoft.com/office/drawing/2014/main" id="{FF15B4B8-1C7F-84DF-DC20-38D37F284ABC}"/>
              </a:ext>
            </a:extLst>
          </p:cNvPr>
          <p:cNvGrpSpPr/>
          <p:nvPr/>
        </p:nvGrpSpPr>
        <p:grpSpPr>
          <a:xfrm>
            <a:off x="9015114" y="278937"/>
            <a:ext cx="2708684" cy="1488206"/>
            <a:chOff x="7820286" y="962700"/>
            <a:chExt cx="3951804" cy="1015300"/>
          </a:xfrm>
        </p:grpSpPr>
        <p:sp>
          <p:nvSpPr>
            <p:cNvPr id="9" name="Rectángulo 8">
              <a:extLst>
                <a:ext uri="{FF2B5EF4-FFF2-40B4-BE49-F238E27FC236}">
                  <a16:creationId xmlns:a16="http://schemas.microsoft.com/office/drawing/2014/main" id="{D5438B82-03BE-33A3-E611-AAD79DE1D3CC}"/>
                </a:ext>
              </a:extLst>
            </p:cNvPr>
            <p:cNvSpPr/>
            <p:nvPr/>
          </p:nvSpPr>
          <p:spPr>
            <a:xfrm>
              <a:off x="7820286" y="962700"/>
              <a:ext cx="3749284" cy="692917"/>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p>
            <a:p>
              <a:r>
                <a:rPr lang="es-MX" sz="1200" b="1" dirty="0">
                  <a:solidFill>
                    <a:srgbClr val="6F0579"/>
                  </a:solidFill>
                </a:rPr>
                <a:t>01 al 28 de Febrero de 2025 </a:t>
              </a:r>
            </a:p>
            <a:p>
              <a:endParaRPr lang="es-MX" sz="1200" b="1" dirty="0">
                <a:solidFill>
                  <a:srgbClr val="6F0579"/>
                </a:solidFill>
              </a:endParaRPr>
            </a:p>
          </p:txBody>
        </p:sp>
        <p:sp>
          <p:nvSpPr>
            <p:cNvPr id="10" name="Rectángulo 9">
              <a:extLst>
                <a:ext uri="{FF2B5EF4-FFF2-40B4-BE49-F238E27FC236}">
                  <a16:creationId xmlns:a16="http://schemas.microsoft.com/office/drawing/2014/main" id="{4659F73C-892F-050A-2E2E-360C22D91686}"/>
                </a:ext>
              </a:extLst>
            </p:cNvPr>
            <p:cNvSpPr/>
            <p:nvPr/>
          </p:nvSpPr>
          <p:spPr>
            <a:xfrm>
              <a:off x="7820286" y="1466773"/>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Lic. María Teresa Nares Cisneros </a:t>
              </a:r>
            </a:p>
            <a:p>
              <a:r>
                <a:rPr lang="es-MX" sz="1200" dirty="0">
                  <a:solidFill>
                    <a:schemeClr val="tx1">
                      <a:lumMod val="50000"/>
                      <a:lumOff val="50000"/>
                    </a:schemeClr>
                  </a:solidFill>
                </a:rPr>
                <a:t>Contralora  Interna</a:t>
              </a:r>
              <a:endParaRPr lang="es-MX" sz="1200" dirty="0">
                <a:solidFill>
                  <a:schemeClr val="bg1">
                    <a:lumMod val="50000"/>
                  </a:schemeClr>
                </a:solidFill>
              </a:endParaRPr>
            </a:p>
          </p:txBody>
        </p:sp>
      </p:grpSp>
    </p:spTree>
    <p:extLst>
      <p:ext uri="{BB962C8B-B14F-4D97-AF65-F5344CB8AC3E}">
        <p14:creationId xmlns:p14="http://schemas.microsoft.com/office/powerpoint/2010/main" val="1675506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2986564501"/>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n-US" sz="1400" dirty="0">
                          <a:effectLst/>
                          <a:latin typeface="+mn-lt"/>
                          <a:ea typeface="Calibri" panose="020F0502020204030204" pitchFamily="34" charset="0"/>
                          <a:cs typeface="Times New Roman" panose="02020603050405020304" pitchFamily="18" charset="0"/>
                        </a:rPr>
                        <a:t>Addy </a:t>
                      </a:r>
                      <a:r>
                        <a:rPr lang="en-US" sz="1400" dirty="0" err="1">
                          <a:effectLst/>
                          <a:latin typeface="+mn-lt"/>
                          <a:ea typeface="Calibri" panose="020F0502020204030204" pitchFamily="34" charset="0"/>
                          <a:cs typeface="Times New Roman" panose="02020603050405020304" pitchFamily="18" charset="0"/>
                        </a:rPr>
                        <a:t>Yourie</a:t>
                      </a:r>
                      <a:r>
                        <a:rPr lang="en-US" sz="1400" dirty="0">
                          <a:effectLst/>
                          <a:latin typeface="+mn-lt"/>
                          <a:ea typeface="Calibri" panose="020F0502020204030204" pitchFamily="34" charset="0"/>
                          <a:cs typeface="Times New Roman" panose="02020603050405020304" pitchFamily="18" charset="0"/>
                        </a:rPr>
                        <a:t> Hernandez Rangel</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Melquiades</a:t>
                      </a:r>
                      <a:r>
                        <a:rPr lang="en-US" sz="1400" dirty="0">
                          <a:effectLst/>
                          <a:latin typeface="+mn-lt"/>
                          <a:ea typeface="Calibri" panose="020F0502020204030204" pitchFamily="34" charset="0"/>
                          <a:cs typeface="Times New Roman" panose="02020603050405020304" pitchFamily="18" charset="0"/>
                        </a:rPr>
                        <a:t> Alonso Madrid</a:t>
                      </a:r>
                      <a:endParaRPr lang="es-MX" sz="140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 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055379DD-DE80-5E4C-C679-21148276F056}"/>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43BBB9F5-EE4B-EB61-1695-507C5E354D18}"/>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6ABE583A-5EE0-FD64-CA2F-202C2C9EB48B}"/>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1718527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523E5B6E-4AFF-412A-88B8-47892F505EE6}"/>
              </a:ext>
            </a:extLst>
          </p:cNvPr>
          <p:cNvSpPr/>
          <p:nvPr/>
        </p:nvSpPr>
        <p:spPr>
          <a:xfrm>
            <a:off x="610972" y="255440"/>
            <a:ext cx="3521412" cy="1323441"/>
          </a:xfrm>
          <a:prstGeom prst="rect">
            <a:avLst/>
          </a:prstGeom>
          <a:noFill/>
        </p:spPr>
        <p:txBody>
          <a:bodyPr wrap="square" lIns="91440" tIns="45721" rIns="91440" bIns="4572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rPr>
              <a:t>Art. 21 Fracc. XLVII</a:t>
            </a:r>
          </a:p>
          <a:p>
            <a:r>
              <a:rPr lang="es-MX" sz="2000" dirty="0">
                <a:solidFill>
                  <a:srgbClr val="A963A9"/>
                </a:solidFill>
              </a:rPr>
              <a:t>Listado de servidores públicos con sanciones definitivas.</a:t>
            </a:r>
          </a:p>
          <a:p>
            <a:pPr algn="ctr"/>
            <a:endParaRPr lang="es-ES" sz="2000" b="1" dirty="0">
              <a:ln w="0"/>
              <a:solidFill>
                <a:srgbClr val="A963A9"/>
              </a:solidFill>
              <a:effectLst>
                <a:outerShdw blurRad="38100" dist="19050" dir="2700000" algn="tl" rotWithShape="0">
                  <a:schemeClr val="dk1">
                    <a:alpha val="40000"/>
                  </a:schemeClr>
                </a:outerShdw>
              </a:effectLst>
              <a:latin typeface="Calibri" panose="020F0502020204030204" pitchFamily="34" charset="0"/>
              <a:cs typeface="Calibri" panose="020F0502020204030204" pitchFamily="34" charset="0"/>
            </a:endParaRPr>
          </a:p>
        </p:txBody>
      </p:sp>
      <p:graphicFrame>
        <p:nvGraphicFramePr>
          <p:cNvPr id="9" name="Marcador de contenido 3">
            <a:extLst>
              <a:ext uri="{FF2B5EF4-FFF2-40B4-BE49-F238E27FC236}">
                <a16:creationId xmlns:a16="http://schemas.microsoft.com/office/drawing/2014/main" id="{E8DDA565-A148-4777-BD67-5B83D1368125}"/>
              </a:ext>
            </a:extLst>
          </p:cNvPr>
          <p:cNvGraphicFramePr>
            <a:graphicFrameLocks/>
          </p:cNvGraphicFramePr>
          <p:nvPr>
            <p:extLst>
              <p:ext uri="{D42A27DB-BD31-4B8C-83A1-F6EECF244321}">
                <p14:modId xmlns:p14="http://schemas.microsoft.com/office/powerpoint/2010/main" val="4096393855"/>
              </p:ext>
            </p:extLst>
          </p:nvPr>
        </p:nvGraphicFramePr>
        <p:xfrm>
          <a:off x="510895" y="1578881"/>
          <a:ext cx="11170210" cy="5035208"/>
        </p:xfrm>
        <a:graphic>
          <a:graphicData uri="http://schemas.openxmlformats.org/drawingml/2006/table">
            <a:tbl>
              <a:tblPr firstRow="1" bandRow="1">
                <a:tableStyleId>{5C22544A-7EE6-4342-B048-85BDC9FD1C3A}</a:tableStyleId>
              </a:tblPr>
              <a:tblGrid>
                <a:gridCol w="1373988">
                  <a:extLst>
                    <a:ext uri="{9D8B030D-6E8A-4147-A177-3AD203B41FA5}">
                      <a16:colId xmlns:a16="http://schemas.microsoft.com/office/drawing/2014/main" val="3815405295"/>
                    </a:ext>
                  </a:extLst>
                </a:gridCol>
                <a:gridCol w="6712420">
                  <a:extLst>
                    <a:ext uri="{9D8B030D-6E8A-4147-A177-3AD203B41FA5}">
                      <a16:colId xmlns:a16="http://schemas.microsoft.com/office/drawing/2014/main" val="1609311639"/>
                    </a:ext>
                  </a:extLst>
                </a:gridCol>
                <a:gridCol w="1596576">
                  <a:extLst>
                    <a:ext uri="{9D8B030D-6E8A-4147-A177-3AD203B41FA5}">
                      <a16:colId xmlns:a16="http://schemas.microsoft.com/office/drawing/2014/main" val="3091896015"/>
                    </a:ext>
                  </a:extLst>
                </a:gridCol>
                <a:gridCol w="1487226">
                  <a:extLst>
                    <a:ext uri="{9D8B030D-6E8A-4147-A177-3AD203B41FA5}">
                      <a16:colId xmlns:a16="http://schemas.microsoft.com/office/drawing/2014/main" val="3243898174"/>
                    </a:ext>
                  </a:extLst>
                </a:gridCol>
              </a:tblGrid>
              <a:tr h="647484">
                <a:tc>
                  <a:txBody>
                    <a:bodyPr/>
                    <a:lstStyle/>
                    <a:p>
                      <a:pPr algn="ctr"/>
                      <a:r>
                        <a:rPr lang="es-ES" sz="1600" dirty="0"/>
                        <a:t>Servidor público</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Causa de la sanción </a:t>
                      </a:r>
                    </a:p>
                  </a:txBody>
                  <a:tcPr anchor="ctr">
                    <a:lnT w="12700" cap="flat" cmpd="sng" algn="ctr">
                      <a:noFill/>
                      <a:prstDash val="solid"/>
                      <a:round/>
                      <a:headEnd type="none" w="med" len="med"/>
                      <a:tailEnd type="none" w="med" len="med"/>
                    </a:lnT>
                    <a:solidFill>
                      <a:srgbClr val="9059A1"/>
                    </a:solidFill>
                  </a:tcPr>
                </a:tc>
                <a:tc>
                  <a:txBody>
                    <a:bodyPr/>
                    <a:lstStyle/>
                    <a:p>
                      <a:pPr algn="ctr"/>
                      <a:r>
                        <a:rPr lang="es-ES" sz="1600" dirty="0"/>
                        <a:t>Disposición</a:t>
                      </a:r>
                    </a:p>
                  </a:txBody>
                  <a:tcPr anchor="ctr">
                    <a:solidFill>
                      <a:srgbClr val="9059A1"/>
                    </a:solidFill>
                  </a:tcPr>
                </a:tc>
                <a:tc>
                  <a:txBody>
                    <a:bodyPr/>
                    <a:lstStyle/>
                    <a:p>
                      <a:pPr algn="ctr"/>
                      <a:r>
                        <a:rPr lang="es-ES" sz="1600" dirty="0"/>
                        <a:t>Sanción</a:t>
                      </a:r>
                    </a:p>
                  </a:txBody>
                  <a:tcPr anchor="ctr">
                    <a:solidFill>
                      <a:srgbClr val="9059A1"/>
                    </a:solidFill>
                  </a:tcPr>
                </a:tc>
                <a:extLst>
                  <a:ext uri="{0D108BD9-81ED-4DB2-BD59-A6C34878D82A}">
                    <a16:rowId xmlns:a16="http://schemas.microsoft.com/office/drawing/2014/main" val="2142573457"/>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Matías Mercado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 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187102400"/>
                  </a:ext>
                </a:extLst>
              </a:tr>
              <a:tr h="1363354">
                <a:tc>
                  <a:txBody>
                    <a:bodyPr/>
                    <a:lstStyle/>
                    <a:p>
                      <a:pPr algn="ctr">
                        <a:lnSpc>
                          <a:spcPct val="115000"/>
                        </a:lnSpc>
                        <a:spcAft>
                          <a:spcPts val="0"/>
                        </a:spcAft>
                      </a:pPr>
                      <a:r>
                        <a:rPr lang="es-MX" sz="1400" noProof="0" dirty="0">
                          <a:effectLst/>
                          <a:latin typeface="+mn-lt"/>
                          <a:ea typeface="Calibri" panose="020F0502020204030204" pitchFamily="34" charset="0"/>
                          <a:cs typeface="Times New Roman" panose="02020603050405020304" pitchFamily="18" charset="0"/>
                        </a:rPr>
                        <a:t>Ricardo Lugo Martínez</a:t>
                      </a:r>
                    </a:p>
                  </a:txBody>
                  <a:tcPr marL="68580" marR="68580" marT="0" marB="0" anchor="ctr">
                    <a:solidFill>
                      <a:schemeClr val="bg2">
                        <a:lumMod val="90000"/>
                      </a:schemeClr>
                    </a:solidFill>
                  </a:tcPr>
                </a:tc>
                <a:tc>
                  <a:txBody>
                    <a:bodyPr/>
                    <a:lstStyle/>
                    <a:p>
                      <a:pPr algn="just">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Con fundamento en lo establecido por los artículos 404 numeral 1 inciso c), g), j) y k )del Código Electoral para el Estado de Coahuila de Zaragoza y articulo 52 fracciones I y II de la Ley de Responsabilidades de los Servidores públicos Estatales y Municipales del Estado de Coahuila de Zaragoza; Por lo que sostiene que el actuar de los Servidores públicos no cumplen con las exigencias de dicha normatividad, configurándose en ello un indebido ejercicio de la función pública, ya que con su desempeño mostraron tener notoria negligencia, ineptitud o descuido en el desempeño de sus funciones o labores que debieron realiza, ocasionando con ello un daño a la imagen del Instituto Electoral de Coahuila, vulnerando los principios rectores de este Instituto.</a:t>
                      </a:r>
                    </a:p>
                  </a:txBody>
                  <a:tcPr marL="68580" marR="68580" marT="0" marB="0" anchor="ctr">
                    <a:solidFill>
                      <a:schemeClr val="bg2">
                        <a:lumMod val="90000"/>
                      </a:schemeClr>
                    </a:solidFill>
                  </a:tcPr>
                </a:tc>
                <a:tc>
                  <a:txBody>
                    <a:bodyPr/>
                    <a:lstStyle/>
                    <a:p>
                      <a:pPr algn="ctr">
                        <a:lnSpc>
                          <a:spcPct val="115000"/>
                        </a:lnSpc>
                        <a:spcAft>
                          <a:spcPts val="0"/>
                        </a:spcAft>
                      </a:pPr>
                      <a:r>
                        <a:rPr lang="es-MX" sz="1400" dirty="0">
                          <a:effectLst/>
                          <a:latin typeface="+mn-lt"/>
                          <a:ea typeface="Calibri" panose="020F0502020204030204" pitchFamily="34" charset="0"/>
                          <a:cs typeface="Times New Roman" panose="02020603050405020304" pitchFamily="18" charset="0"/>
                        </a:rPr>
                        <a:t>Privada</a:t>
                      </a:r>
                    </a:p>
                  </a:txBody>
                  <a:tcPr marL="68580" marR="68580" marT="0" marB="0" anchor="ctr">
                    <a:solidFill>
                      <a:schemeClr val="bg2">
                        <a:lumMod val="90000"/>
                      </a:schemeClr>
                    </a:solidFill>
                  </a:tcPr>
                </a:tc>
                <a:tc>
                  <a:txBody>
                    <a:bodyPr/>
                    <a:lstStyle/>
                    <a:p>
                      <a:pPr algn="ctr">
                        <a:lnSpc>
                          <a:spcPct val="115000"/>
                        </a:lnSpc>
                        <a:spcAft>
                          <a:spcPts val="0"/>
                        </a:spcAft>
                      </a:pPr>
                      <a:r>
                        <a:rPr lang="es-MX" sz="1400" b="1" noProof="0" dirty="0">
                          <a:effectLst/>
                          <a:latin typeface="+mn-lt"/>
                          <a:ea typeface="Calibri" panose="020F0502020204030204" pitchFamily="34" charset="0"/>
                          <a:cs typeface="Times New Roman" panose="02020603050405020304" pitchFamily="18" charset="0"/>
                        </a:rPr>
                        <a:t>Amonestación Pública</a:t>
                      </a:r>
                      <a:endParaRPr lang="es-MX" sz="1400" noProof="0" dirty="0">
                        <a:effectLst/>
                        <a:latin typeface="+mn-lt"/>
                        <a:ea typeface="Calibri" panose="020F0502020204030204" pitchFamily="34" charset="0"/>
                        <a:cs typeface="Times New Roman" panose="02020603050405020304" pitchFamily="18" charset="0"/>
                      </a:endParaRPr>
                    </a:p>
                  </a:txBody>
                  <a:tcPr marL="68580" marR="68580" marT="0" marB="0" anchor="ctr">
                    <a:solidFill>
                      <a:schemeClr val="bg2">
                        <a:lumMod val="90000"/>
                      </a:schemeClr>
                    </a:solidFill>
                  </a:tcPr>
                </a:tc>
                <a:extLst>
                  <a:ext uri="{0D108BD9-81ED-4DB2-BD59-A6C34878D82A}">
                    <a16:rowId xmlns:a16="http://schemas.microsoft.com/office/drawing/2014/main" val="1488133523"/>
                  </a:ext>
                </a:extLst>
              </a:tr>
            </a:tbl>
          </a:graphicData>
        </a:graphic>
      </p:graphicFrame>
      <p:sp>
        <p:nvSpPr>
          <p:cNvPr id="8" name="CuadroTexto 7">
            <a:extLst>
              <a:ext uri="{FF2B5EF4-FFF2-40B4-BE49-F238E27FC236}">
                <a16:creationId xmlns:a16="http://schemas.microsoft.com/office/drawing/2014/main" id="{C9BD5421-9681-4856-A02F-0E35E50B8D49}"/>
              </a:ext>
            </a:extLst>
          </p:cNvPr>
          <p:cNvSpPr txBox="1"/>
          <p:nvPr/>
        </p:nvSpPr>
        <p:spPr>
          <a:xfrm>
            <a:off x="4784721" y="574095"/>
            <a:ext cx="2622558" cy="646331"/>
          </a:xfrm>
          <a:prstGeom prst="rect">
            <a:avLst/>
          </a:prstGeom>
          <a:ln>
            <a:solidFill>
              <a:srgbClr val="A963A9"/>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a:t>Sanciones aplicadas en el mes de </a:t>
            </a:r>
            <a:r>
              <a:rPr lang="es-MX" b="1" dirty="0">
                <a:solidFill>
                  <a:srgbClr val="7030A0"/>
                </a:solidFill>
              </a:rPr>
              <a:t>enero de 2020</a:t>
            </a:r>
            <a:r>
              <a:rPr lang="es-MX" dirty="0"/>
              <a:t>. </a:t>
            </a:r>
          </a:p>
        </p:txBody>
      </p:sp>
      <p:grpSp>
        <p:nvGrpSpPr>
          <p:cNvPr id="2" name="Grupo 1">
            <a:extLst>
              <a:ext uri="{FF2B5EF4-FFF2-40B4-BE49-F238E27FC236}">
                <a16:creationId xmlns:a16="http://schemas.microsoft.com/office/drawing/2014/main" id="{3836CC48-4593-BEBE-A746-23F614550E7D}"/>
              </a:ext>
            </a:extLst>
          </p:cNvPr>
          <p:cNvGrpSpPr/>
          <p:nvPr/>
        </p:nvGrpSpPr>
        <p:grpSpPr>
          <a:xfrm>
            <a:off x="8798780" y="117917"/>
            <a:ext cx="3498971" cy="1997055"/>
            <a:chOff x="7820286" y="994753"/>
            <a:chExt cx="4866831" cy="712636"/>
          </a:xfrm>
        </p:grpSpPr>
        <p:sp>
          <p:nvSpPr>
            <p:cNvPr id="3" name="Rectángulo 2">
              <a:extLst>
                <a:ext uri="{FF2B5EF4-FFF2-40B4-BE49-F238E27FC236}">
                  <a16:creationId xmlns:a16="http://schemas.microsoft.com/office/drawing/2014/main" id="{BC92D9BA-11B0-04C2-2F4C-6338C3D482E7}"/>
                </a:ext>
              </a:extLst>
            </p:cNvPr>
            <p:cNvSpPr/>
            <p:nvPr/>
          </p:nvSpPr>
          <p:spPr>
            <a:xfrm>
              <a:off x="7820286" y="994753"/>
              <a:ext cx="4866831" cy="23063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6F0579"/>
                  </a:solidFill>
                </a:rPr>
                <a:t>28 de febrero de 2025</a:t>
              </a:r>
            </a:p>
            <a:p>
              <a:r>
                <a:rPr lang="es-MX" sz="1200" dirty="0">
                  <a:solidFill>
                    <a:schemeClr val="tx1">
                      <a:lumMod val="50000"/>
                      <a:lumOff val="50000"/>
                    </a:schemeClr>
                  </a:solidFill>
                </a:rPr>
                <a:t>Periodo que se informa: </a:t>
              </a:r>
              <a:r>
                <a:rPr lang="es-MX" sz="1200" b="1" dirty="0">
                  <a:solidFill>
                    <a:srgbClr val="6F0579"/>
                  </a:solidFill>
                </a:rPr>
                <a:t>01 al 28 de febrero de 2025</a:t>
              </a:r>
            </a:p>
          </p:txBody>
        </p:sp>
        <p:sp>
          <p:nvSpPr>
            <p:cNvPr id="10" name="Rectángulo 9">
              <a:extLst>
                <a:ext uri="{FF2B5EF4-FFF2-40B4-BE49-F238E27FC236}">
                  <a16:creationId xmlns:a16="http://schemas.microsoft.com/office/drawing/2014/main" id="{83E6E71B-DF02-3F94-5093-4B946964588D}"/>
                </a:ext>
              </a:extLst>
            </p:cNvPr>
            <p:cNvSpPr/>
            <p:nvPr/>
          </p:nvSpPr>
          <p:spPr>
            <a:xfrm>
              <a:off x="7833969" y="1204249"/>
              <a:ext cx="3951803" cy="503140"/>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dirty="0">
                  <a:solidFill>
                    <a:schemeClr val="tx1">
                      <a:lumMod val="50000"/>
                      <a:lumOff val="50000"/>
                    </a:schemeClr>
                  </a:solidFill>
                </a:rPr>
                <a:t> </a:t>
              </a:r>
              <a:r>
                <a:rPr lang="es-MX" sz="1200" b="1" dirty="0">
                  <a:solidFill>
                    <a:srgbClr val="002060"/>
                  </a:solidFill>
                </a:rPr>
                <a:t>C.P.C. José Luis González Jaime</a:t>
              </a:r>
            </a:p>
            <a:p>
              <a:r>
                <a:rPr lang="es-MX" sz="1200" dirty="0">
                  <a:solidFill>
                    <a:schemeClr val="tx1">
                      <a:lumMod val="50000"/>
                      <a:lumOff val="50000"/>
                    </a:schemeClr>
                  </a:solidFill>
                </a:rPr>
                <a:t>Contralor Interno</a:t>
              </a:r>
              <a:endParaRPr lang="es-MX" sz="1200" dirty="0">
                <a:solidFill>
                  <a:schemeClr val="bg1">
                    <a:lumMod val="50000"/>
                  </a:schemeClr>
                </a:solidFill>
              </a:endParaRPr>
            </a:p>
          </p:txBody>
        </p:sp>
      </p:grpSp>
    </p:spTree>
    <p:extLst>
      <p:ext uri="{BB962C8B-B14F-4D97-AF65-F5344CB8AC3E}">
        <p14:creationId xmlns:p14="http://schemas.microsoft.com/office/powerpoint/2010/main" val="22753995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1071</TotalTime>
  <Words>20217</Words>
  <Application>Microsoft Office PowerPoint</Application>
  <PresentationFormat>Panorámica</PresentationFormat>
  <Paragraphs>1373</Paragraphs>
  <Slides>78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78</vt:i4>
      </vt:variant>
    </vt:vector>
  </HeadingPairs>
  <TitlesOfParts>
    <vt:vector size="83" baseType="lpstr">
      <vt:lpstr>Arial</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Presentación de PowerPoint</vt:lpstr>
      <vt:lpstr>Presentación de PowerPoint</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Nota informativa</vt:lpstr>
      <vt:lpstr>Presentación de PowerPoint</vt:lpstr>
      <vt:lpstr>Presentación de PowerPoint</vt:lpstr>
      <vt:lpstr>Nota informativa</vt:lpstr>
      <vt:lpstr>Nota informativa</vt:lpstr>
      <vt:lpstr>Nota informativa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Nota informativa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iec</dc:creator>
  <cp:lastModifiedBy>Yolanda Medrano</cp:lastModifiedBy>
  <cp:revision>120</cp:revision>
  <dcterms:created xsi:type="dcterms:W3CDTF">2018-06-14T15:51:01Z</dcterms:created>
  <dcterms:modified xsi:type="dcterms:W3CDTF">2025-03-04T22:26:20Z</dcterms:modified>
</cp:coreProperties>
</file>